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1"/>
  </p:notesMasterIdLst>
  <p:sldIdLst>
    <p:sldId id="339" r:id="rId2"/>
    <p:sldId id="263" r:id="rId3"/>
    <p:sldId id="314" r:id="rId4"/>
    <p:sldId id="322" r:id="rId5"/>
    <p:sldId id="267" r:id="rId6"/>
    <p:sldId id="590" r:id="rId7"/>
    <p:sldId id="326" r:id="rId8"/>
    <p:sldId id="292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46"/>
    <p:restoredTop sz="94664"/>
  </p:normalViewPr>
  <p:slideViewPr>
    <p:cSldViewPr snapToGrid="0" snapToObjects="1">
      <p:cViewPr varScale="1">
        <p:scale>
          <a:sx n="94" d="100"/>
          <a:sy n="94" d="100"/>
        </p:scale>
        <p:origin x="2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3DF23-4F0F-EF4C-BB96-AB2CF4663740}" type="datetimeFigureOut">
              <a:rPr lang="en-US" smtClean="0"/>
              <a:t>11/6/23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F4A49-3853-9B4B-8F14-DAEFBA1B59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48AA2A2-CA80-BF4F-A6E6-32251106D8D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506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820738" eaLnBrk="0" hangingPunct="0"/>
            <a:fld id="{0207B119-06D7-45CB-AA12-A4DF12A13303}" type="slidenum">
              <a:rPr lang="en-US" sz="7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pPr algn="r" defTabSz="820738" eaLnBrk="0" hangingPunct="0"/>
              <a:t>7</a:t>
            </a:fld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24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65F63A8-A460-3849-A708-ABA396E21713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089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0F5E5F7-8A0D-2545-880E-DD03310B2EBB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957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917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6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46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21" y="1412876"/>
            <a:ext cx="11152680" cy="4830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11" y="189624"/>
            <a:ext cx="10964652" cy="914395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19561" y="6273173"/>
            <a:ext cx="11162840" cy="30416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/>
              <a:t>SOURCE: 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403433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2026"/>
            <a:ext cx="10972800" cy="913427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19561" y="6273173"/>
            <a:ext cx="11162840" cy="30416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/>
              <a:t>SOURCE: 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5811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6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3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7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5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3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11/6/23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0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9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6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3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ountain with a path leading to it&#10;&#10;Description automatically generated">
            <a:extLst>
              <a:ext uri="{FF2B5EF4-FFF2-40B4-BE49-F238E27FC236}">
                <a16:creationId xmlns:a16="http://schemas.microsoft.com/office/drawing/2014/main" id="{CD3889AE-375B-C528-16E3-890DBF933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21146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8A16C8-54D0-BA45-3587-6E94CA5F2E41}"/>
              </a:ext>
            </a:extLst>
          </p:cNvPr>
          <p:cNvSpPr txBox="1">
            <a:spLocks/>
          </p:cNvSpPr>
          <p:nvPr/>
        </p:nvSpPr>
        <p:spPr>
          <a:xfrm>
            <a:off x="225287" y="-243097"/>
            <a:ext cx="11741426" cy="237462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200" kern="1200" cap="none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cap="small" dirty="0">
                <a:solidFill>
                  <a:schemeClr val="bg1"/>
                </a:solidFill>
              </a:rPr>
              <a:t>ICFLA</a:t>
            </a:r>
            <a:br>
              <a:rPr lang="en-US" sz="4400" cap="small" dirty="0">
                <a:solidFill>
                  <a:schemeClr val="bg1"/>
                </a:solidFill>
              </a:rPr>
            </a:br>
            <a:r>
              <a:rPr lang="en-US" sz="4400" cap="small" dirty="0">
                <a:solidFill>
                  <a:schemeClr val="bg1"/>
                </a:solidFill>
              </a:rPr>
              <a:t>Building Emotional Intelligence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65F2CC-3249-43C0-2EFC-2A6F1838E9C7}"/>
              </a:ext>
            </a:extLst>
          </p:cNvPr>
          <p:cNvSpPr txBox="1">
            <a:spLocks/>
          </p:cNvSpPr>
          <p:nvPr/>
        </p:nvSpPr>
        <p:spPr>
          <a:xfrm>
            <a:off x="9055025" y="6168890"/>
            <a:ext cx="2444247" cy="689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FFFFFF"/>
                </a:solidFill>
              </a:rPr>
              <a:t>Teams &amp; Leaders</a:t>
            </a:r>
          </a:p>
        </p:txBody>
      </p:sp>
    </p:spTree>
    <p:extLst>
      <p:ext uri="{BB962C8B-B14F-4D97-AF65-F5344CB8AC3E}">
        <p14:creationId xmlns:p14="http://schemas.microsoft.com/office/powerpoint/2010/main" val="48422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3745" y="1366587"/>
            <a:ext cx="8364510" cy="4979622"/>
          </a:xfrm>
        </p:spPr>
        <p:txBody>
          <a:bodyPr/>
          <a:lstStyle/>
          <a:p>
            <a:r>
              <a:rPr lang="en-US" sz="2800" dirty="0">
                <a:latin typeface="+mj-lt"/>
                <a:ea typeface="Trebuchet MS" charset="0"/>
                <a:cs typeface="Trebuchet MS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+mj-lt"/>
                <a:ea typeface="Trebuchet MS" charset="0"/>
                <a:cs typeface="Trebuchet MS" charset="0"/>
              </a:rPr>
              <a:t>Managing Reactivity</a:t>
            </a:r>
          </a:p>
          <a:p>
            <a:pPr marL="457200" lvl="1" indent="0">
              <a:buNone/>
            </a:pPr>
            <a:r>
              <a:rPr lang="en-US" sz="2400" dirty="0">
                <a:latin typeface="+mj-lt"/>
                <a:ea typeface="Trebuchet MS" charset="0"/>
                <a:cs typeface="Trebuchet MS" charset="0"/>
              </a:rPr>
              <a:t>     Reactivity in the pandemic and post-pandemic space</a:t>
            </a:r>
          </a:p>
          <a:p>
            <a:pPr marL="457200" lvl="1" indent="0">
              <a:buNone/>
            </a:pPr>
            <a:r>
              <a:rPr lang="en-US" sz="2400" dirty="0">
                <a:latin typeface="+mj-lt"/>
                <a:ea typeface="Trebuchet MS" charset="0"/>
                <a:cs typeface="Trebuchet MS" charset="0"/>
              </a:rPr>
              <a:t>	Managing reactivity as a gateway to EI</a:t>
            </a:r>
          </a:p>
          <a:p>
            <a:pPr marL="457200" lvl="1" indent="0">
              <a:buNone/>
            </a:pPr>
            <a:r>
              <a:rPr lang="en-US" sz="2400" dirty="0">
                <a:latin typeface="+mj-lt"/>
                <a:ea typeface="Trebuchet MS" charset="0"/>
                <a:cs typeface="Trebuchet MS" charset="0"/>
              </a:rPr>
              <a:t>	Personal patterns of reactivity – Tools for regaining center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00B050"/>
                </a:solidFill>
                <a:latin typeface="+mj-lt"/>
                <a:ea typeface="Trebuchet MS" charset="0"/>
                <a:cs typeface="Trebuchet MS" charset="0"/>
              </a:rPr>
              <a:t>Empowering and Centering Through Empathy</a:t>
            </a:r>
          </a:p>
          <a:p>
            <a:pPr marL="896112" lvl="2"/>
            <a:r>
              <a:rPr lang="en-US" sz="2400" dirty="0">
                <a:latin typeface="+mj-lt"/>
                <a:ea typeface="Trebuchet MS" charset="0"/>
                <a:cs typeface="Trebuchet MS" charset="0"/>
              </a:rPr>
              <a:t>Don’t just do something…Stand there!</a:t>
            </a:r>
          </a:p>
          <a:p>
            <a:pPr marL="896112" lvl="2"/>
            <a:r>
              <a:rPr lang="en-US" sz="2400" dirty="0">
                <a:latin typeface="+mj-lt"/>
                <a:ea typeface="Trebuchet MS" charset="0"/>
                <a:cs typeface="Trebuchet MS" charset="0"/>
              </a:rPr>
              <a:t>Maximize self-awareness before acting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00B050"/>
                </a:solidFill>
                <a:ea typeface="Trebuchet MS" charset="0"/>
                <a:cs typeface="Trebuchet MS" charset="0"/>
              </a:rPr>
              <a:t>Q&amp;A</a:t>
            </a:r>
          </a:p>
          <a:p>
            <a:pPr marL="896112" lvl="2"/>
            <a:endParaRPr lang="en-US" sz="2400" dirty="0">
              <a:latin typeface="+mj-lt"/>
              <a:ea typeface="Trebuchet MS" charset="0"/>
              <a:cs typeface="Trebuchet M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280A3"/>
                </a:solidFill>
                <a:ea typeface="Trebuchet MS" charset="0"/>
                <a:cs typeface="Trebuchet MS" charset="0"/>
              </a:rPr>
              <a:t>Presentation Agenda</a:t>
            </a:r>
          </a:p>
        </p:txBody>
      </p:sp>
    </p:spTree>
    <p:extLst>
      <p:ext uri="{BB962C8B-B14F-4D97-AF65-F5344CB8AC3E}">
        <p14:creationId xmlns:p14="http://schemas.microsoft.com/office/powerpoint/2010/main" val="313017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1524000" y="278266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280A3"/>
                </a:solidFill>
                <a:latin typeface="+mj-lt"/>
                <a:ea typeface="Century Schoolbook" charset="0"/>
                <a:cs typeface="Century Schoolbook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80652552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4959" y="1443143"/>
            <a:ext cx="8364510" cy="4830030"/>
          </a:xfrm>
        </p:spPr>
        <p:txBody>
          <a:bodyPr/>
          <a:lstStyle/>
          <a:p>
            <a:pPr>
              <a:spcBef>
                <a:spcPts val="3285"/>
              </a:spcBef>
            </a:pPr>
            <a:r>
              <a:rPr lang="en-US" sz="2800" dirty="0">
                <a:solidFill>
                  <a:srgbClr val="595959"/>
                </a:solidFill>
                <a:ea typeface="Trebuchet MS" charset="0"/>
                <a:cs typeface="Trebuchet MS" charset="0"/>
              </a:rPr>
              <a:t>“Between stimulus and response there is a space</a:t>
            </a:r>
          </a:p>
          <a:p>
            <a:pPr>
              <a:spcBef>
                <a:spcPts val="3285"/>
              </a:spcBef>
            </a:pPr>
            <a:r>
              <a:rPr lang="en-US" sz="2800" dirty="0">
                <a:solidFill>
                  <a:srgbClr val="595959"/>
                </a:solidFill>
                <a:ea typeface="Trebuchet MS" charset="0"/>
                <a:cs typeface="Trebuchet MS" charset="0"/>
              </a:rPr>
              <a:t>Within that space lies our freedom and power to </a:t>
            </a:r>
            <a:r>
              <a:rPr lang="en-US" sz="2800" i="1" dirty="0">
                <a:solidFill>
                  <a:schemeClr val="accent1"/>
                </a:solidFill>
                <a:ea typeface="Trebuchet MS" charset="0"/>
                <a:cs typeface="Trebuchet MS" charset="0"/>
              </a:rPr>
              <a:t>choose our response</a:t>
            </a:r>
            <a:endParaRPr lang="en-US" sz="2800" dirty="0">
              <a:solidFill>
                <a:schemeClr val="accent1"/>
              </a:solidFill>
              <a:ea typeface="Trebuchet MS" charset="0"/>
              <a:cs typeface="Trebuchet MS" charset="0"/>
            </a:endParaRPr>
          </a:p>
          <a:p>
            <a:pPr>
              <a:spcBef>
                <a:spcPts val="3285"/>
              </a:spcBef>
            </a:pPr>
            <a:r>
              <a:rPr lang="en-US" sz="2800" dirty="0">
                <a:solidFill>
                  <a:srgbClr val="595959"/>
                </a:solidFill>
                <a:ea typeface="Trebuchet MS" charset="0"/>
                <a:cs typeface="Trebuchet MS" charset="0"/>
              </a:rPr>
              <a:t>Within those choices lie our opportunities for growth and happiness”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280A3"/>
                </a:solidFill>
                <a:ea typeface="Trebuchet MS" charset="0"/>
                <a:cs typeface="Trebuchet MS" charset="0"/>
              </a:rPr>
              <a:t>Stimulus and Response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7027334" y="5189313"/>
            <a:ext cx="2105555" cy="44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595959"/>
                </a:solidFill>
                <a:latin typeface="Trebuchet MS"/>
                <a:ea typeface="+mj-ea"/>
                <a:cs typeface="Trebuchet MS"/>
              </a:rPr>
              <a:t>– -</a:t>
            </a:r>
            <a:r>
              <a:rPr lang="en-US" sz="2400" dirty="0">
                <a:solidFill>
                  <a:srgbClr val="595959"/>
                </a:solidFill>
                <a:ea typeface="+mj-ea"/>
                <a:cs typeface="Trebuchet MS"/>
              </a:rPr>
              <a:t>Victor Frankl</a:t>
            </a:r>
          </a:p>
        </p:txBody>
      </p:sp>
    </p:spTree>
    <p:extLst>
      <p:ext uri="{BB962C8B-B14F-4D97-AF65-F5344CB8AC3E}">
        <p14:creationId xmlns:p14="http://schemas.microsoft.com/office/powerpoint/2010/main" val="2058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280A3"/>
                </a:solidFill>
                <a:ea typeface="Trebuchet MS" charset="0"/>
                <a:cs typeface="Trebuchet MS" charset="0"/>
              </a:rPr>
              <a:t>Reactivity and the Brain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prefrontalcortexamygda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75" y="1470527"/>
            <a:ext cx="4828458" cy="431933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59325" y="4081758"/>
            <a:ext cx="3239681" cy="1179175"/>
          </a:xfrm>
          <a:prstGeom prst="roundRect">
            <a:avLst/>
          </a:prstGeom>
          <a:noFill/>
          <a:ln w="38100" cmpd="sng">
            <a:solidFill>
              <a:srgbClr val="028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1"/>
                </a:solidFill>
                <a:cs typeface="Trebuchet MS"/>
              </a:rPr>
              <a:t>Fight or flight</a:t>
            </a:r>
          </a:p>
          <a:p>
            <a:pPr algn="ctr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1"/>
                </a:solidFill>
                <a:cs typeface="Trebuchet MS"/>
              </a:rPr>
              <a:t>Tend or befriend</a:t>
            </a:r>
          </a:p>
        </p:txBody>
      </p:sp>
    </p:spTree>
    <p:extLst>
      <p:ext uri="{BB962C8B-B14F-4D97-AF65-F5344CB8AC3E}">
        <p14:creationId xmlns:p14="http://schemas.microsoft.com/office/powerpoint/2010/main" val="325044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8B8F67-B90C-845B-0FC9-7F410E69CFF2}"/>
              </a:ext>
            </a:extLst>
          </p:cNvPr>
          <p:cNvCxnSpPr/>
          <p:nvPr/>
        </p:nvCxnSpPr>
        <p:spPr>
          <a:xfrm flipV="1">
            <a:off x="3975780" y="1315843"/>
            <a:ext cx="0" cy="392522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8BBE21-7FC3-0D64-4993-60ED088ED615}"/>
              </a:ext>
            </a:extLst>
          </p:cNvPr>
          <p:cNvCxnSpPr>
            <a:cxnSpLocks/>
          </p:cNvCxnSpPr>
          <p:nvPr/>
        </p:nvCxnSpPr>
        <p:spPr>
          <a:xfrm>
            <a:off x="8408764" y="1315843"/>
            <a:ext cx="0" cy="39252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1AA1AE-7E0E-B9A1-25A9-F978C445D4CC}"/>
              </a:ext>
            </a:extLst>
          </p:cNvPr>
          <p:cNvCxnSpPr>
            <a:cxnSpLocks/>
          </p:cNvCxnSpPr>
          <p:nvPr/>
        </p:nvCxnSpPr>
        <p:spPr>
          <a:xfrm>
            <a:off x="3954964" y="1273468"/>
            <a:ext cx="4467922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A17ED5-58CC-CA91-94A0-3779581747D7}"/>
              </a:ext>
            </a:extLst>
          </p:cNvPr>
          <p:cNvCxnSpPr>
            <a:cxnSpLocks/>
          </p:cNvCxnSpPr>
          <p:nvPr/>
        </p:nvCxnSpPr>
        <p:spPr>
          <a:xfrm flipH="1">
            <a:off x="4047890" y="5224345"/>
            <a:ext cx="428206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0EF5C5-E1AD-0115-3BCF-A74106C4AC4B}"/>
              </a:ext>
            </a:extLst>
          </p:cNvPr>
          <p:cNvSpPr txBox="1"/>
          <p:nvPr/>
        </p:nvSpPr>
        <p:spPr>
          <a:xfrm>
            <a:off x="5120268" y="2598528"/>
            <a:ext cx="1951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Box Breathing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E2224E-E735-E626-6FEE-1B2AA9C07B98}"/>
              </a:ext>
            </a:extLst>
          </p:cNvPr>
          <p:cNvSpPr txBox="1"/>
          <p:nvPr/>
        </p:nvSpPr>
        <p:spPr>
          <a:xfrm>
            <a:off x="3328263" y="3016847"/>
            <a:ext cx="56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045046-3BA9-A96B-CF15-4B13AD6DEF8C}"/>
              </a:ext>
            </a:extLst>
          </p:cNvPr>
          <p:cNvSpPr txBox="1"/>
          <p:nvPr/>
        </p:nvSpPr>
        <p:spPr>
          <a:xfrm>
            <a:off x="5571892" y="615989"/>
            <a:ext cx="104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264600-2D9F-FD41-96FA-E91B7DE37119}"/>
              </a:ext>
            </a:extLst>
          </p:cNvPr>
          <p:cNvSpPr txBox="1"/>
          <p:nvPr/>
        </p:nvSpPr>
        <p:spPr>
          <a:xfrm>
            <a:off x="8594250" y="3016847"/>
            <a:ext cx="98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C72BB0-363B-A2F4-30BE-C20B4D415993}"/>
              </a:ext>
            </a:extLst>
          </p:cNvPr>
          <p:cNvSpPr txBox="1"/>
          <p:nvPr/>
        </p:nvSpPr>
        <p:spPr>
          <a:xfrm>
            <a:off x="5571891" y="5322922"/>
            <a:ext cx="104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Hold</a:t>
            </a:r>
          </a:p>
        </p:txBody>
      </p:sp>
    </p:spTree>
    <p:extLst>
      <p:ext uri="{BB962C8B-B14F-4D97-AF65-F5344CB8AC3E}">
        <p14:creationId xmlns:p14="http://schemas.microsoft.com/office/powerpoint/2010/main" val="8918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280A3"/>
                </a:solidFill>
                <a:ea typeface="Trebuchet MS" charset="0"/>
                <a:cs typeface="Trebuchet MS" charset="0"/>
              </a:rPr>
              <a:t>Conviction/Connection Model</a:t>
            </a:r>
          </a:p>
        </p:txBody>
      </p:sp>
      <p:grpSp>
        <p:nvGrpSpPr>
          <p:cNvPr id="11" name="Group 144"/>
          <p:cNvGrpSpPr>
            <a:grpSpLocks/>
          </p:cNvGrpSpPr>
          <p:nvPr/>
        </p:nvGrpSpPr>
        <p:grpSpPr bwMode="auto">
          <a:xfrm>
            <a:off x="4470238" y="1791077"/>
            <a:ext cx="3827733" cy="3599782"/>
            <a:chOff x="684" y="505"/>
            <a:chExt cx="1178" cy="1178"/>
          </a:xfrm>
        </p:grpSpPr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 rot="16200000">
              <a:off x="1007" y="743"/>
              <a:ext cx="404" cy="1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Trebuchet MS"/>
                </a:rPr>
                <a:t>Conviction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822" y="1096"/>
              <a:ext cx="489" cy="1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Trebuchet MS"/>
                </a:rPr>
                <a:t>Connection</a:t>
              </a:r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1268" y="505"/>
              <a:ext cx="0" cy="1178"/>
            </a:xfrm>
            <a:prstGeom prst="line">
              <a:avLst/>
            </a:prstGeom>
            <a:noFill/>
            <a:ln w="38100">
              <a:solidFill>
                <a:srgbClr val="0280A3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 rot="5400000">
              <a:off x="1273" y="513"/>
              <a:ext cx="0" cy="1178"/>
            </a:xfrm>
            <a:prstGeom prst="line">
              <a:avLst/>
            </a:prstGeom>
            <a:noFill/>
            <a:ln w="38100">
              <a:solidFill>
                <a:srgbClr val="0280A3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TextBox 16"/>
          <p:cNvSpPr txBox="1"/>
          <p:nvPr/>
        </p:nvSpPr>
        <p:spPr bwMode="auto">
          <a:xfrm>
            <a:off x="5348980" y="5336480"/>
            <a:ext cx="2489317" cy="48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1"/>
                </a:solidFill>
                <a:ea typeface="+mj-ea"/>
                <a:cs typeface="Trebuchet MS"/>
              </a:rPr>
              <a:t>Wishy-washy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95959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755674" y="3373608"/>
            <a:ext cx="1574843" cy="48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1"/>
                </a:solidFill>
                <a:ea typeface="+mj-ea"/>
                <a:cs typeface="Trebuchet MS"/>
              </a:rPr>
              <a:t>Enmeshed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95959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990161" y="1306094"/>
            <a:ext cx="1034837" cy="48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1"/>
                </a:solidFill>
                <a:ea typeface="+mj-ea"/>
                <a:cs typeface="Trebuchet MS"/>
              </a:rPr>
              <a:t>Rigid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95959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8562540" y="3373608"/>
            <a:ext cx="1435453" cy="48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1"/>
                </a:solidFill>
                <a:ea typeface="+mj-ea"/>
                <a:cs typeface="Trebuchet MS"/>
              </a:rPr>
              <a:t>Cut-off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95959"/>
              </a:solidFill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809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-381000"/>
            <a:ext cx="9144000" cy="1636713"/>
          </a:xfrm>
        </p:spPr>
        <p:txBody>
          <a:bodyPr vert="horz" lIns="91440" tIns="0" rIns="91440" bIns="0" rtlCol="0" anchor="b">
            <a:normAutofit/>
          </a:bodyPr>
          <a:lstStyle/>
          <a:p>
            <a:pPr algn="ctr">
              <a:defRPr/>
            </a:pPr>
            <a:br>
              <a:rPr lang="en-US" sz="44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>
                <a:solidFill>
                  <a:srgbClr val="0280A3"/>
                </a:solidFill>
                <a:latin typeface="Trebuchet MS" charset="0"/>
                <a:ea typeface="Trebuchet MS" charset="0"/>
                <a:cs typeface="Trebuchet MS" charset="0"/>
              </a:rPr>
              <a:t>Empathetic Listening</a:t>
            </a:r>
          </a:p>
        </p:txBody>
      </p:sp>
      <p:sp>
        <p:nvSpPr>
          <p:cNvPr id="44034" name="Text Placeholder 2"/>
          <p:cNvSpPr>
            <a:spLocks noGrp="1"/>
          </p:cNvSpPr>
          <p:nvPr>
            <p:ph type="body" idx="4294967295"/>
          </p:nvPr>
        </p:nvSpPr>
        <p:spPr>
          <a:xfrm>
            <a:off x="2015067" y="1524000"/>
            <a:ext cx="8119533" cy="3200400"/>
          </a:xfrm>
        </p:spPr>
        <p:txBody>
          <a:bodyPr vert="horz" lIns="146304" tIns="0" rIns="45720" bIns="0" rtlCol="0">
            <a:noAutofit/>
          </a:bodyPr>
          <a:lstStyle/>
          <a:p>
            <a:pPr marL="365125" lvl="1" indent="0">
              <a:buNone/>
              <a:defRPr/>
            </a:pPr>
            <a:r>
              <a:rPr lang="en-US" altLang="en-US" sz="2400" dirty="0">
                <a:latin typeface="Trebuchet MS" charset="0"/>
                <a:ea typeface="Trebuchet MS" charset="0"/>
                <a:cs typeface="Trebuchet MS" charset="0"/>
              </a:rPr>
              <a:t>Assume positive intent</a:t>
            </a:r>
          </a:p>
          <a:p>
            <a:pPr marL="365125" lvl="1" indent="0">
              <a:buNone/>
              <a:defRPr/>
            </a:pPr>
            <a:r>
              <a:rPr lang="en-US" altLang="en-US" sz="2400" dirty="0">
                <a:latin typeface="Trebuchet MS" charset="0"/>
                <a:ea typeface="Trebuchet MS" charset="0"/>
                <a:cs typeface="Trebuchet MS" charset="0"/>
              </a:rPr>
              <a:t>Be genuinely curious</a:t>
            </a:r>
          </a:p>
          <a:p>
            <a:pPr marL="365125" lvl="1" indent="0">
              <a:buNone/>
              <a:defRPr/>
            </a:pPr>
            <a:r>
              <a:rPr lang="en-US" altLang="en-US" sz="2400" dirty="0">
                <a:latin typeface="Trebuchet MS" charset="0"/>
                <a:ea typeface="Trebuchet MS" charset="0"/>
                <a:cs typeface="Trebuchet MS" charset="0"/>
              </a:rPr>
              <a:t>Put yourself in the other person’s shoes - Look out at the world through his or her eyes</a:t>
            </a:r>
          </a:p>
          <a:p>
            <a:pPr marL="365125" lvl="1" indent="0">
              <a:buNone/>
              <a:defRPr/>
            </a:pPr>
            <a:r>
              <a:rPr lang="en-US" altLang="en-US" sz="2400" dirty="0">
                <a:latin typeface="Trebuchet MS" charset="0"/>
                <a:ea typeface="Trebuchet MS" charset="0"/>
                <a:cs typeface="Trebuchet MS" charset="0"/>
              </a:rPr>
              <a:t>Unpack the other person’s experience through questioning (Mush Separator)</a:t>
            </a:r>
          </a:p>
          <a:p>
            <a:pPr marL="365125" lvl="1" indent="0">
              <a:buNone/>
              <a:defRPr/>
            </a:pPr>
            <a:r>
              <a:rPr lang="en-US" altLang="en-US" sz="2400" dirty="0">
                <a:latin typeface="Trebuchet MS" charset="0"/>
                <a:ea typeface="Trebuchet MS" charset="0"/>
                <a:cs typeface="Trebuchet MS" charset="0"/>
              </a:rPr>
              <a:t>Treat the other person as an expert to his or her experience</a:t>
            </a:r>
          </a:p>
          <a:p>
            <a:pPr marL="365125" lvl="1" indent="0">
              <a:buNone/>
              <a:defRPr/>
            </a:pPr>
            <a:r>
              <a:rPr lang="en-US" altLang="en-US" sz="2400" dirty="0">
                <a:latin typeface="Trebuchet MS" charset="0"/>
                <a:ea typeface="Trebuchet MS" charset="0"/>
                <a:cs typeface="Trebuchet MS" charset="0"/>
              </a:rPr>
              <a:t>Don’t spike the ball!  Don’t Give Advice.  Don’t solve the problem</a:t>
            </a:r>
          </a:p>
        </p:txBody>
      </p:sp>
    </p:spTree>
    <p:extLst>
      <p:ext uri="{BB962C8B-B14F-4D97-AF65-F5344CB8AC3E}">
        <p14:creationId xmlns:p14="http://schemas.microsoft.com/office/powerpoint/2010/main" val="15122859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 bwMode="auto">
          <a:xfrm>
            <a:off x="3429000" y="228601"/>
            <a:ext cx="4845050" cy="132556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srgbClr val="0280A3"/>
                </a:solidFill>
                <a:latin typeface="Trebuchet MS" charset="0"/>
                <a:ea typeface="Trebuchet MS" charset="0"/>
                <a:cs typeface="Trebuchet MS" charset="0"/>
              </a:rPr>
              <a:t>Empathy Tools</a:t>
            </a:r>
          </a:p>
        </p:txBody>
      </p:sp>
      <p:sp>
        <p:nvSpPr>
          <p:cNvPr id="46082" name="Rectangle 3"/>
          <p:cNvSpPr>
            <a:spLocks noGrp="1"/>
          </p:cNvSpPr>
          <p:nvPr>
            <p:ph idx="1"/>
          </p:nvPr>
        </p:nvSpPr>
        <p:spPr>
          <a:xfrm>
            <a:off x="2298515" y="2137974"/>
            <a:ext cx="8078533" cy="483002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charset="0"/>
                <a:ea typeface="Trebuchet MS" charset="0"/>
                <a:cs typeface="Trebuchet MS" charset="0"/>
              </a:rPr>
              <a:t>Parrot</a:t>
            </a:r>
          </a:p>
          <a:p>
            <a:endParaRPr lang="en-US" altLang="en-US" sz="2800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altLang="en-US" sz="2800" dirty="0">
                <a:latin typeface="Trebuchet MS" charset="0"/>
                <a:ea typeface="Trebuchet MS" charset="0"/>
                <a:cs typeface="Trebuchet MS" charset="0"/>
              </a:rPr>
              <a:t>Paraphrase (Accuracy Check)</a:t>
            </a:r>
          </a:p>
          <a:p>
            <a:endParaRPr lang="en-US" altLang="en-US" sz="2800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altLang="en-US" sz="2800" dirty="0">
                <a:latin typeface="Trebuchet MS" charset="0"/>
                <a:ea typeface="Trebuchet MS" charset="0"/>
                <a:cs typeface="Trebuchet MS" charset="0"/>
              </a:rPr>
              <a:t>Paraphrase Plus</a:t>
            </a:r>
          </a:p>
        </p:txBody>
      </p:sp>
    </p:spTree>
    <p:extLst>
      <p:ext uri="{BB962C8B-B14F-4D97-AF65-F5344CB8AC3E}">
        <p14:creationId xmlns:p14="http://schemas.microsoft.com/office/powerpoint/2010/main" val="20769172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ornVTI">
  <a:themeElements>
    <a:clrScheme name="AnalogousFromDarkSeedLeftStep">
      <a:dk1>
        <a:srgbClr val="000000"/>
      </a:dk1>
      <a:lt1>
        <a:srgbClr val="FFFFFF"/>
      </a:lt1>
      <a:dk2>
        <a:srgbClr val="392022"/>
      </a:dk2>
      <a:lt2>
        <a:srgbClr val="E6E2E8"/>
      </a:lt2>
      <a:accent1>
        <a:srgbClr val="6FB145"/>
      </a:accent1>
      <a:accent2>
        <a:srgbClr val="94AB39"/>
      </a:accent2>
      <a:accent3>
        <a:srgbClr val="B79F48"/>
      </a:accent3>
      <a:accent4>
        <a:srgbClr val="B1663B"/>
      </a:accent4>
      <a:accent5>
        <a:srgbClr val="C34D53"/>
      </a:accent5>
      <a:accent6>
        <a:srgbClr val="B13B73"/>
      </a:accent6>
      <a:hlink>
        <a:srgbClr val="BF4D3F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25627</TotalTime>
  <Words>204</Words>
  <Application>Microsoft Macintosh PowerPoint</Application>
  <PresentationFormat>Widescreen</PresentationFormat>
  <Paragraphs>49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Bembo</vt:lpstr>
      <vt:lpstr>Calibri</vt:lpstr>
      <vt:lpstr>Trebuchet MS</vt:lpstr>
      <vt:lpstr>AdornVTI</vt:lpstr>
      <vt:lpstr>PowerPoint Presentation</vt:lpstr>
      <vt:lpstr>Presentation Agenda</vt:lpstr>
      <vt:lpstr>PowerPoint Presentation</vt:lpstr>
      <vt:lpstr>Stimulus and Response</vt:lpstr>
      <vt:lpstr>Reactivity and the Brain</vt:lpstr>
      <vt:lpstr>PowerPoint Presentation</vt:lpstr>
      <vt:lpstr>Conviction/Connection Model</vt:lpstr>
      <vt:lpstr> Empathetic Listening</vt:lpstr>
      <vt:lpstr>Empathy Tools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Development Program</dc:title>
  <dc:creator>Nils Peterson</dc:creator>
  <cp:lastModifiedBy>Desiree Briel Rodi</cp:lastModifiedBy>
  <cp:revision>31</cp:revision>
  <dcterms:created xsi:type="dcterms:W3CDTF">2022-03-24T20:46:58Z</dcterms:created>
  <dcterms:modified xsi:type="dcterms:W3CDTF">2023-11-06T18:46:57Z</dcterms:modified>
</cp:coreProperties>
</file>