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sldIdLst>
    <p:sldId id="256" r:id="rId2"/>
    <p:sldId id="280" r:id="rId3"/>
    <p:sldId id="267" r:id="rId4"/>
    <p:sldId id="268" r:id="rId5"/>
    <p:sldId id="282" r:id="rId6"/>
    <p:sldId id="257" r:id="rId7"/>
    <p:sldId id="285" r:id="rId8"/>
    <p:sldId id="271" r:id="rId9"/>
    <p:sldId id="272" r:id="rId10"/>
    <p:sldId id="273" r:id="rId11"/>
    <p:sldId id="274" r:id="rId12"/>
    <p:sldId id="283" r:id="rId13"/>
    <p:sldId id="284" r:id="rId14"/>
    <p:sldId id="286" r:id="rId15"/>
    <p:sldId id="2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18"/>
    <p:restoredTop sz="94694"/>
  </p:normalViewPr>
  <p:slideViewPr>
    <p:cSldViewPr snapToGrid="0" snapToObjects="1">
      <p:cViewPr varScale="1">
        <p:scale>
          <a:sx n="121" d="100"/>
          <a:sy n="121" d="100"/>
        </p:scale>
        <p:origin x="984" y="17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6CF494-9667-484C-AC85-5CD82734C14F}" type="datetimeFigureOut">
              <a:rPr lang="en-US" smtClean="0"/>
              <a:t>10/13/23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EE6401-AC33-6043-8C04-E5A72CC49159}" type="slidenum">
              <a:rPr lang="en-US" smtClean="0"/>
              <a:t>‹#›</a:t>
            </a:fld>
            <a:endParaRPr lang="en-US"/>
          </a:p>
        </p:txBody>
      </p:sp>
    </p:spTree>
    <p:extLst>
      <p:ext uri="{BB962C8B-B14F-4D97-AF65-F5344CB8AC3E}">
        <p14:creationId xmlns:p14="http://schemas.microsoft.com/office/powerpoint/2010/main" val="1688008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1F64F-5D2E-AB4D-B85A-E387D4B19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CDC0BE-1344-F14B-BC21-E4B1B3C738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3DF000-84F1-E64A-94FE-D513F637DD7B}"/>
              </a:ext>
            </a:extLst>
          </p:cNvPr>
          <p:cNvSpPr>
            <a:spLocks noGrp="1"/>
          </p:cNvSpPr>
          <p:nvPr>
            <p:ph type="dt" sz="half" idx="10"/>
          </p:nvPr>
        </p:nvSpPr>
        <p:spPr/>
        <p:txBody>
          <a:bodyPr/>
          <a:lstStyle/>
          <a:p>
            <a:fld id="{992C59FE-26F2-2D4A-A5B7-04BC585E5E84}" type="datetime1">
              <a:rPr lang="en-US" smtClean="0"/>
              <a:t>10/13/23</a:t>
            </a:fld>
            <a:endParaRPr lang="en-US"/>
          </a:p>
        </p:txBody>
      </p:sp>
      <p:sp>
        <p:nvSpPr>
          <p:cNvPr id="5" name="Footer Placeholder 4">
            <a:extLst>
              <a:ext uri="{FF2B5EF4-FFF2-40B4-BE49-F238E27FC236}">
                <a16:creationId xmlns:a16="http://schemas.microsoft.com/office/drawing/2014/main" id="{1E177E6F-2A67-3446-A8D6-C67644EDC901}"/>
              </a:ext>
            </a:extLst>
          </p:cNvPr>
          <p:cNvSpPr>
            <a:spLocks noGrp="1"/>
          </p:cNvSpPr>
          <p:nvPr>
            <p:ph type="ftr" sz="quarter" idx="11"/>
          </p:nvPr>
        </p:nvSpPr>
        <p:spPr/>
        <p:txBody>
          <a:bodyPr/>
          <a:lstStyle/>
          <a:p>
            <a:r>
              <a:rPr lang="en-US"/>
              <a:t>Copyright 2023 - Merle McKinley, MCC, MSC, ESIA</a:t>
            </a:r>
          </a:p>
        </p:txBody>
      </p:sp>
      <p:sp>
        <p:nvSpPr>
          <p:cNvPr id="6" name="Slide Number Placeholder 5">
            <a:extLst>
              <a:ext uri="{FF2B5EF4-FFF2-40B4-BE49-F238E27FC236}">
                <a16:creationId xmlns:a16="http://schemas.microsoft.com/office/drawing/2014/main" id="{2F790A12-E42E-DE4D-8881-6DCDEADE194C}"/>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154605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ADB70-261C-5642-8A0B-A81794228F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0B06CC-CA41-9149-B459-4150A28A91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92FEA0-954F-DE4E-B21C-BB01DE865F5F}"/>
              </a:ext>
            </a:extLst>
          </p:cNvPr>
          <p:cNvSpPr>
            <a:spLocks noGrp="1"/>
          </p:cNvSpPr>
          <p:nvPr>
            <p:ph type="dt" sz="half" idx="10"/>
          </p:nvPr>
        </p:nvSpPr>
        <p:spPr/>
        <p:txBody>
          <a:bodyPr/>
          <a:lstStyle/>
          <a:p>
            <a:fld id="{9143D2BC-280A-BC40-BAED-0498AE8FCC75}" type="datetime1">
              <a:rPr lang="en-US" smtClean="0"/>
              <a:t>10/13/23</a:t>
            </a:fld>
            <a:endParaRPr lang="en-US"/>
          </a:p>
        </p:txBody>
      </p:sp>
      <p:sp>
        <p:nvSpPr>
          <p:cNvPr id="5" name="Footer Placeholder 4">
            <a:extLst>
              <a:ext uri="{FF2B5EF4-FFF2-40B4-BE49-F238E27FC236}">
                <a16:creationId xmlns:a16="http://schemas.microsoft.com/office/drawing/2014/main" id="{ABA01E4B-AFB8-3745-AF89-EB5BB608C148}"/>
              </a:ext>
            </a:extLst>
          </p:cNvPr>
          <p:cNvSpPr>
            <a:spLocks noGrp="1"/>
          </p:cNvSpPr>
          <p:nvPr>
            <p:ph type="ftr" sz="quarter" idx="11"/>
          </p:nvPr>
        </p:nvSpPr>
        <p:spPr/>
        <p:txBody>
          <a:bodyPr/>
          <a:lstStyle/>
          <a:p>
            <a:r>
              <a:rPr lang="en-US"/>
              <a:t>Copyright 2023 - Merle McKinley, MCC, MSC, ESIA</a:t>
            </a:r>
          </a:p>
        </p:txBody>
      </p:sp>
      <p:sp>
        <p:nvSpPr>
          <p:cNvPr id="6" name="Slide Number Placeholder 5">
            <a:extLst>
              <a:ext uri="{FF2B5EF4-FFF2-40B4-BE49-F238E27FC236}">
                <a16:creationId xmlns:a16="http://schemas.microsoft.com/office/drawing/2014/main" id="{25F2FCEF-0510-5146-9A3F-C11FC91161C6}"/>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3378301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B1A8D7-F25F-B542-8B26-733BBD0846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9DF1E8-459E-E648-8FC8-1502296A96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8922FF-4214-9941-86A1-BEEF0F292F75}"/>
              </a:ext>
            </a:extLst>
          </p:cNvPr>
          <p:cNvSpPr>
            <a:spLocks noGrp="1"/>
          </p:cNvSpPr>
          <p:nvPr>
            <p:ph type="dt" sz="half" idx="10"/>
          </p:nvPr>
        </p:nvSpPr>
        <p:spPr/>
        <p:txBody>
          <a:bodyPr/>
          <a:lstStyle/>
          <a:p>
            <a:fld id="{E11044CE-4627-B141-9101-080A2641195A}" type="datetime1">
              <a:rPr lang="en-US" smtClean="0"/>
              <a:t>10/13/23</a:t>
            </a:fld>
            <a:endParaRPr lang="en-US"/>
          </a:p>
        </p:txBody>
      </p:sp>
      <p:sp>
        <p:nvSpPr>
          <p:cNvPr id="5" name="Footer Placeholder 4">
            <a:extLst>
              <a:ext uri="{FF2B5EF4-FFF2-40B4-BE49-F238E27FC236}">
                <a16:creationId xmlns:a16="http://schemas.microsoft.com/office/drawing/2014/main" id="{EAA16E28-4B78-DC4A-AE0E-B78E596219BC}"/>
              </a:ext>
            </a:extLst>
          </p:cNvPr>
          <p:cNvSpPr>
            <a:spLocks noGrp="1"/>
          </p:cNvSpPr>
          <p:nvPr>
            <p:ph type="ftr" sz="quarter" idx="11"/>
          </p:nvPr>
        </p:nvSpPr>
        <p:spPr/>
        <p:txBody>
          <a:bodyPr/>
          <a:lstStyle/>
          <a:p>
            <a:r>
              <a:rPr lang="en-US"/>
              <a:t>Copyright 2023 - Merle McKinley, MCC, MSC, ESIA</a:t>
            </a:r>
          </a:p>
        </p:txBody>
      </p:sp>
      <p:sp>
        <p:nvSpPr>
          <p:cNvPr id="6" name="Slide Number Placeholder 5">
            <a:extLst>
              <a:ext uri="{FF2B5EF4-FFF2-40B4-BE49-F238E27FC236}">
                <a16:creationId xmlns:a16="http://schemas.microsoft.com/office/drawing/2014/main" id="{33900840-E84A-B745-AE1E-98315D111FC3}"/>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1184330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266913" y="2655800"/>
            <a:ext cx="7743200" cy="1546400"/>
          </a:xfrm>
          <a:prstGeom prst="rect">
            <a:avLst/>
          </a:prstGeom>
        </p:spPr>
        <p:txBody>
          <a:bodyPr spcFirstLastPara="1" wrap="square" lIns="91425" tIns="91425" rIns="91425" bIns="91425" anchor="ctr" anchorCtr="0">
            <a:noAutofit/>
          </a:bodyPr>
          <a:lstStyle>
            <a:lvl1pPr lvl="0">
              <a:spcBef>
                <a:spcPts val="0"/>
              </a:spcBef>
              <a:spcAft>
                <a:spcPts val="0"/>
              </a:spcAft>
              <a:buSzPts val="5800"/>
              <a:buNone/>
              <a:defRPr sz="7733" b="1"/>
            </a:lvl1pPr>
            <a:lvl2pPr lvl="1">
              <a:spcBef>
                <a:spcPts val="0"/>
              </a:spcBef>
              <a:spcAft>
                <a:spcPts val="0"/>
              </a:spcAft>
              <a:buSzPts val="5800"/>
              <a:buNone/>
              <a:defRPr sz="7733" b="1"/>
            </a:lvl2pPr>
            <a:lvl3pPr lvl="2">
              <a:spcBef>
                <a:spcPts val="0"/>
              </a:spcBef>
              <a:spcAft>
                <a:spcPts val="0"/>
              </a:spcAft>
              <a:buSzPts val="5800"/>
              <a:buNone/>
              <a:defRPr sz="7733" b="1"/>
            </a:lvl3pPr>
            <a:lvl4pPr lvl="3">
              <a:spcBef>
                <a:spcPts val="0"/>
              </a:spcBef>
              <a:spcAft>
                <a:spcPts val="0"/>
              </a:spcAft>
              <a:buSzPts val="5800"/>
              <a:buNone/>
              <a:defRPr sz="7733" b="1"/>
            </a:lvl4pPr>
            <a:lvl5pPr lvl="4">
              <a:spcBef>
                <a:spcPts val="0"/>
              </a:spcBef>
              <a:spcAft>
                <a:spcPts val="0"/>
              </a:spcAft>
              <a:buSzPts val="5800"/>
              <a:buNone/>
              <a:defRPr sz="7733" b="1"/>
            </a:lvl5pPr>
            <a:lvl6pPr lvl="5">
              <a:spcBef>
                <a:spcPts val="0"/>
              </a:spcBef>
              <a:spcAft>
                <a:spcPts val="0"/>
              </a:spcAft>
              <a:buSzPts val="5800"/>
              <a:buNone/>
              <a:defRPr sz="7733" b="1"/>
            </a:lvl6pPr>
            <a:lvl7pPr lvl="6">
              <a:spcBef>
                <a:spcPts val="0"/>
              </a:spcBef>
              <a:spcAft>
                <a:spcPts val="0"/>
              </a:spcAft>
              <a:buSzPts val="5800"/>
              <a:buNone/>
              <a:defRPr sz="7733" b="1"/>
            </a:lvl7pPr>
            <a:lvl8pPr lvl="7">
              <a:spcBef>
                <a:spcPts val="0"/>
              </a:spcBef>
              <a:spcAft>
                <a:spcPts val="0"/>
              </a:spcAft>
              <a:buSzPts val="5800"/>
              <a:buNone/>
              <a:defRPr sz="7733" b="1"/>
            </a:lvl8pPr>
            <a:lvl9pPr lvl="8">
              <a:spcBef>
                <a:spcPts val="0"/>
              </a:spcBef>
              <a:spcAft>
                <a:spcPts val="0"/>
              </a:spcAft>
              <a:buSzPts val="5800"/>
              <a:buNone/>
              <a:defRPr sz="7733" b="1"/>
            </a:lvl9pPr>
          </a:lstStyle>
          <a:p>
            <a:endParaRPr/>
          </a:p>
        </p:txBody>
      </p:sp>
      <p:sp>
        <p:nvSpPr>
          <p:cNvPr id="11" name="Google Shape;11;p2"/>
          <p:cNvSpPr/>
          <p:nvPr/>
        </p:nvSpPr>
        <p:spPr>
          <a:xfrm>
            <a:off x="9783375" y="6173432"/>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2" name="Google Shape;12;p2"/>
          <p:cNvSpPr/>
          <p:nvPr/>
        </p:nvSpPr>
        <p:spPr>
          <a:xfrm>
            <a:off x="10386991" y="5576535"/>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3" name="Google Shape;13;p2"/>
          <p:cNvSpPr/>
          <p:nvPr/>
        </p:nvSpPr>
        <p:spPr>
          <a:xfrm>
            <a:off x="11857671" y="4444464"/>
            <a:ext cx="76800" cy="768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4" name="Google Shape;14;p2"/>
          <p:cNvSpPr/>
          <p:nvPr/>
        </p:nvSpPr>
        <p:spPr>
          <a:xfrm>
            <a:off x="11695069" y="6565033"/>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5" name="Google Shape;15;p2"/>
          <p:cNvSpPr/>
          <p:nvPr/>
        </p:nvSpPr>
        <p:spPr>
          <a:xfrm>
            <a:off x="3181688" y="677512"/>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6" name="Google Shape;16;p2"/>
          <p:cNvSpPr/>
          <p:nvPr/>
        </p:nvSpPr>
        <p:spPr>
          <a:xfrm>
            <a:off x="639280" y="3605307"/>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7" name="Google Shape;17;p2"/>
          <p:cNvSpPr/>
          <p:nvPr/>
        </p:nvSpPr>
        <p:spPr>
          <a:xfrm>
            <a:off x="348720" y="857463"/>
            <a:ext cx="128400" cy="1280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8" name="Google Shape;18;p2"/>
          <p:cNvSpPr/>
          <p:nvPr/>
        </p:nvSpPr>
        <p:spPr>
          <a:xfrm>
            <a:off x="676313" y="1441151"/>
            <a:ext cx="256800" cy="256400"/>
          </a:xfrm>
          <a:prstGeom prst="ellipse">
            <a:avLst/>
          </a:prstGeom>
          <a:no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9" name="Google Shape;19;p2"/>
          <p:cNvSpPr/>
          <p:nvPr/>
        </p:nvSpPr>
        <p:spPr>
          <a:xfrm>
            <a:off x="11085359" y="4833763"/>
            <a:ext cx="192400" cy="192000"/>
          </a:xfrm>
          <a:prstGeom prst="ellipse">
            <a:avLst/>
          </a:prstGeom>
          <a:no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0" name="Google Shape;20;p2"/>
          <p:cNvSpPr/>
          <p:nvPr/>
        </p:nvSpPr>
        <p:spPr>
          <a:xfrm>
            <a:off x="11843811" y="5582348"/>
            <a:ext cx="192400" cy="192000"/>
          </a:xfrm>
          <a:prstGeom prst="ellipse">
            <a:avLst/>
          </a:prstGeom>
          <a:no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1" name="Google Shape;21;p2"/>
          <p:cNvSpPr/>
          <p:nvPr/>
        </p:nvSpPr>
        <p:spPr>
          <a:xfrm>
            <a:off x="211084" y="2128745"/>
            <a:ext cx="76800" cy="768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2" name="Google Shape;22;p2"/>
          <p:cNvSpPr/>
          <p:nvPr/>
        </p:nvSpPr>
        <p:spPr>
          <a:xfrm>
            <a:off x="1861977" y="301904"/>
            <a:ext cx="256800" cy="256400"/>
          </a:xfrm>
          <a:prstGeom prst="ellipse">
            <a:avLst/>
          </a:prstGeom>
          <a:no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3" name="Google Shape;23;p2"/>
          <p:cNvSpPr/>
          <p:nvPr/>
        </p:nvSpPr>
        <p:spPr>
          <a:xfrm>
            <a:off x="823323" y="2667459"/>
            <a:ext cx="76800" cy="768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4" name="Google Shape;24;p2"/>
          <p:cNvSpPr/>
          <p:nvPr/>
        </p:nvSpPr>
        <p:spPr>
          <a:xfrm>
            <a:off x="4567031" y="517173"/>
            <a:ext cx="76800" cy="76800"/>
          </a:xfrm>
          <a:prstGeom prst="ellipse">
            <a:avLst/>
          </a:prstGeom>
          <a:solidFill>
            <a:schemeClr val="accent1"/>
          </a:solid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5" name="Google Shape;25;p2"/>
          <p:cNvSpPr/>
          <p:nvPr/>
        </p:nvSpPr>
        <p:spPr>
          <a:xfrm>
            <a:off x="10685372" y="6090061"/>
            <a:ext cx="256800" cy="256400"/>
          </a:xfrm>
          <a:prstGeom prst="ellipse">
            <a:avLst/>
          </a:prstGeom>
          <a:noFill/>
          <a:ln w="19050" cap="flat" cmpd="sng">
            <a:solidFill>
              <a:schemeClr val="accen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Tree>
    <p:extLst>
      <p:ext uri="{BB962C8B-B14F-4D97-AF65-F5344CB8AC3E}">
        <p14:creationId xmlns:p14="http://schemas.microsoft.com/office/powerpoint/2010/main" val="99621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ACB43-6C11-BE49-81C5-DF78DAAA23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7FBF4-208B-704E-9C48-5C583858D1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D4B5E-ACC7-644D-B4B3-52D953360FF0}"/>
              </a:ext>
            </a:extLst>
          </p:cNvPr>
          <p:cNvSpPr>
            <a:spLocks noGrp="1"/>
          </p:cNvSpPr>
          <p:nvPr>
            <p:ph type="dt" sz="half" idx="10"/>
          </p:nvPr>
        </p:nvSpPr>
        <p:spPr/>
        <p:txBody>
          <a:bodyPr/>
          <a:lstStyle/>
          <a:p>
            <a:fld id="{C6CFC622-12D8-344C-AC78-1234854F5EB9}" type="datetime1">
              <a:rPr lang="en-US" smtClean="0"/>
              <a:t>10/13/23</a:t>
            </a:fld>
            <a:endParaRPr lang="en-US"/>
          </a:p>
        </p:txBody>
      </p:sp>
      <p:sp>
        <p:nvSpPr>
          <p:cNvPr id="5" name="Footer Placeholder 4">
            <a:extLst>
              <a:ext uri="{FF2B5EF4-FFF2-40B4-BE49-F238E27FC236}">
                <a16:creationId xmlns:a16="http://schemas.microsoft.com/office/drawing/2014/main" id="{FB2535CF-6B47-9643-A519-B46068F2DAD6}"/>
              </a:ext>
            </a:extLst>
          </p:cNvPr>
          <p:cNvSpPr>
            <a:spLocks noGrp="1"/>
          </p:cNvSpPr>
          <p:nvPr>
            <p:ph type="ftr" sz="quarter" idx="11"/>
          </p:nvPr>
        </p:nvSpPr>
        <p:spPr/>
        <p:txBody>
          <a:bodyPr/>
          <a:lstStyle/>
          <a:p>
            <a:r>
              <a:rPr lang="en-US"/>
              <a:t>Copyright 2023 - Merle McKinley, MCC, MSC, ESIA</a:t>
            </a:r>
          </a:p>
        </p:txBody>
      </p:sp>
      <p:sp>
        <p:nvSpPr>
          <p:cNvPr id="6" name="Slide Number Placeholder 5">
            <a:extLst>
              <a:ext uri="{FF2B5EF4-FFF2-40B4-BE49-F238E27FC236}">
                <a16:creationId xmlns:a16="http://schemas.microsoft.com/office/drawing/2014/main" id="{FB670F04-F7C4-2A4A-92F1-2D640E708D12}"/>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303448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8DE26-47CD-AA48-A8EF-E8C79F1E21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967A95-B925-A440-9722-AEF95DFC0F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B66E6E-D41F-1D43-8308-881AFB745800}"/>
              </a:ext>
            </a:extLst>
          </p:cNvPr>
          <p:cNvSpPr>
            <a:spLocks noGrp="1"/>
          </p:cNvSpPr>
          <p:nvPr>
            <p:ph type="dt" sz="half" idx="10"/>
          </p:nvPr>
        </p:nvSpPr>
        <p:spPr/>
        <p:txBody>
          <a:bodyPr/>
          <a:lstStyle/>
          <a:p>
            <a:fld id="{B638E4E3-0A53-F642-BDC1-D4A09BD7D4EB}" type="datetime1">
              <a:rPr lang="en-US" smtClean="0"/>
              <a:t>10/13/23</a:t>
            </a:fld>
            <a:endParaRPr lang="en-US"/>
          </a:p>
        </p:txBody>
      </p:sp>
      <p:sp>
        <p:nvSpPr>
          <p:cNvPr id="5" name="Footer Placeholder 4">
            <a:extLst>
              <a:ext uri="{FF2B5EF4-FFF2-40B4-BE49-F238E27FC236}">
                <a16:creationId xmlns:a16="http://schemas.microsoft.com/office/drawing/2014/main" id="{EAC975BC-8606-1047-B054-76BF8FA59D45}"/>
              </a:ext>
            </a:extLst>
          </p:cNvPr>
          <p:cNvSpPr>
            <a:spLocks noGrp="1"/>
          </p:cNvSpPr>
          <p:nvPr>
            <p:ph type="ftr" sz="quarter" idx="11"/>
          </p:nvPr>
        </p:nvSpPr>
        <p:spPr/>
        <p:txBody>
          <a:bodyPr/>
          <a:lstStyle/>
          <a:p>
            <a:r>
              <a:rPr lang="en-US"/>
              <a:t>Copyright 2023 - Merle McKinley, MCC, MSC, ESIA</a:t>
            </a:r>
          </a:p>
        </p:txBody>
      </p:sp>
      <p:sp>
        <p:nvSpPr>
          <p:cNvPr id="6" name="Slide Number Placeholder 5">
            <a:extLst>
              <a:ext uri="{FF2B5EF4-FFF2-40B4-BE49-F238E27FC236}">
                <a16:creationId xmlns:a16="http://schemas.microsoft.com/office/drawing/2014/main" id="{1A2953DE-8368-A44D-ADBA-26B745424D2D}"/>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1394383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91347-569F-2E42-80BF-E600A51DDE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1B7D2C-8E2F-A048-8FD2-97676F7E6A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33805C-E7F3-4C4B-958A-0DE9D9AAF1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B1E561-8266-8B47-9D5A-FF3BA84E2D8D}"/>
              </a:ext>
            </a:extLst>
          </p:cNvPr>
          <p:cNvSpPr>
            <a:spLocks noGrp="1"/>
          </p:cNvSpPr>
          <p:nvPr>
            <p:ph type="dt" sz="half" idx="10"/>
          </p:nvPr>
        </p:nvSpPr>
        <p:spPr/>
        <p:txBody>
          <a:bodyPr/>
          <a:lstStyle/>
          <a:p>
            <a:fld id="{E5942800-A95B-694F-AE96-13927554B3E5}" type="datetime1">
              <a:rPr lang="en-US" smtClean="0"/>
              <a:t>10/13/23</a:t>
            </a:fld>
            <a:endParaRPr lang="en-US"/>
          </a:p>
        </p:txBody>
      </p:sp>
      <p:sp>
        <p:nvSpPr>
          <p:cNvPr id="6" name="Footer Placeholder 5">
            <a:extLst>
              <a:ext uri="{FF2B5EF4-FFF2-40B4-BE49-F238E27FC236}">
                <a16:creationId xmlns:a16="http://schemas.microsoft.com/office/drawing/2014/main" id="{6EAAC9A0-54DC-5240-8660-EBE25E96F86F}"/>
              </a:ext>
            </a:extLst>
          </p:cNvPr>
          <p:cNvSpPr>
            <a:spLocks noGrp="1"/>
          </p:cNvSpPr>
          <p:nvPr>
            <p:ph type="ftr" sz="quarter" idx="11"/>
          </p:nvPr>
        </p:nvSpPr>
        <p:spPr/>
        <p:txBody>
          <a:bodyPr/>
          <a:lstStyle/>
          <a:p>
            <a:r>
              <a:rPr lang="en-US"/>
              <a:t>Copyright 2023 - Merle McKinley, MCC, MSC, ESIA</a:t>
            </a:r>
          </a:p>
        </p:txBody>
      </p:sp>
      <p:sp>
        <p:nvSpPr>
          <p:cNvPr id="7" name="Slide Number Placeholder 6">
            <a:extLst>
              <a:ext uri="{FF2B5EF4-FFF2-40B4-BE49-F238E27FC236}">
                <a16:creationId xmlns:a16="http://schemas.microsoft.com/office/drawing/2014/main" id="{9F66F873-B853-B040-8778-D5CEE7387A82}"/>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217155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244B-2D9B-634C-91F8-64AC3DB271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47A78E-B1EB-2740-8A94-E81A35C297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38EA05-20CD-324E-94D0-5DA2B5A37C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C5E42-57D9-A846-9F8B-5C2FC3CC86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6D6F96-1CFD-784B-904F-7F316B7D74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1FBD00-932C-9544-9640-735E5A030E0C}"/>
              </a:ext>
            </a:extLst>
          </p:cNvPr>
          <p:cNvSpPr>
            <a:spLocks noGrp="1"/>
          </p:cNvSpPr>
          <p:nvPr>
            <p:ph type="dt" sz="half" idx="10"/>
          </p:nvPr>
        </p:nvSpPr>
        <p:spPr/>
        <p:txBody>
          <a:bodyPr/>
          <a:lstStyle/>
          <a:p>
            <a:fld id="{9FC85B87-14D9-9D4E-98F2-3381F17888D6}" type="datetime1">
              <a:rPr lang="en-US" smtClean="0"/>
              <a:t>10/13/23</a:t>
            </a:fld>
            <a:endParaRPr lang="en-US"/>
          </a:p>
        </p:txBody>
      </p:sp>
      <p:sp>
        <p:nvSpPr>
          <p:cNvPr id="8" name="Footer Placeholder 7">
            <a:extLst>
              <a:ext uri="{FF2B5EF4-FFF2-40B4-BE49-F238E27FC236}">
                <a16:creationId xmlns:a16="http://schemas.microsoft.com/office/drawing/2014/main" id="{52952087-C12D-694E-96CD-FCD85DC0C4B4}"/>
              </a:ext>
            </a:extLst>
          </p:cNvPr>
          <p:cNvSpPr>
            <a:spLocks noGrp="1"/>
          </p:cNvSpPr>
          <p:nvPr>
            <p:ph type="ftr" sz="quarter" idx="11"/>
          </p:nvPr>
        </p:nvSpPr>
        <p:spPr/>
        <p:txBody>
          <a:bodyPr/>
          <a:lstStyle/>
          <a:p>
            <a:r>
              <a:rPr lang="en-US"/>
              <a:t>Copyright 2023 - Merle McKinley, MCC, MSC, ESIA</a:t>
            </a:r>
          </a:p>
        </p:txBody>
      </p:sp>
      <p:sp>
        <p:nvSpPr>
          <p:cNvPr id="9" name="Slide Number Placeholder 8">
            <a:extLst>
              <a:ext uri="{FF2B5EF4-FFF2-40B4-BE49-F238E27FC236}">
                <a16:creationId xmlns:a16="http://schemas.microsoft.com/office/drawing/2014/main" id="{4C4CFFB6-A172-0C42-B4E9-F944364CEE64}"/>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255006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EA07D-5E99-8646-8DAA-1CD1669D72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989945-2431-894D-8CFE-68634A046D68}"/>
              </a:ext>
            </a:extLst>
          </p:cNvPr>
          <p:cNvSpPr>
            <a:spLocks noGrp="1"/>
          </p:cNvSpPr>
          <p:nvPr>
            <p:ph type="dt" sz="half" idx="10"/>
          </p:nvPr>
        </p:nvSpPr>
        <p:spPr/>
        <p:txBody>
          <a:bodyPr/>
          <a:lstStyle/>
          <a:p>
            <a:fld id="{739BC142-3C29-3449-877F-1371499D2B6B}" type="datetime1">
              <a:rPr lang="en-US" smtClean="0"/>
              <a:t>10/13/23</a:t>
            </a:fld>
            <a:endParaRPr lang="en-US"/>
          </a:p>
        </p:txBody>
      </p:sp>
      <p:sp>
        <p:nvSpPr>
          <p:cNvPr id="4" name="Footer Placeholder 3">
            <a:extLst>
              <a:ext uri="{FF2B5EF4-FFF2-40B4-BE49-F238E27FC236}">
                <a16:creationId xmlns:a16="http://schemas.microsoft.com/office/drawing/2014/main" id="{61786330-FE8F-EA4B-8C49-40B0AFC210A5}"/>
              </a:ext>
            </a:extLst>
          </p:cNvPr>
          <p:cNvSpPr>
            <a:spLocks noGrp="1"/>
          </p:cNvSpPr>
          <p:nvPr>
            <p:ph type="ftr" sz="quarter" idx="11"/>
          </p:nvPr>
        </p:nvSpPr>
        <p:spPr/>
        <p:txBody>
          <a:bodyPr/>
          <a:lstStyle/>
          <a:p>
            <a:r>
              <a:rPr lang="en-US"/>
              <a:t>Copyright 2023 - Merle McKinley, MCC, MSC, ESIA</a:t>
            </a:r>
          </a:p>
        </p:txBody>
      </p:sp>
      <p:sp>
        <p:nvSpPr>
          <p:cNvPr id="5" name="Slide Number Placeholder 4">
            <a:extLst>
              <a:ext uri="{FF2B5EF4-FFF2-40B4-BE49-F238E27FC236}">
                <a16:creationId xmlns:a16="http://schemas.microsoft.com/office/drawing/2014/main" id="{D3A732B6-CA00-174F-9C3E-D21BD73764AF}"/>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826079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B732EB-6A7C-454A-BA84-630FCB0C4C01}"/>
              </a:ext>
            </a:extLst>
          </p:cNvPr>
          <p:cNvSpPr>
            <a:spLocks noGrp="1"/>
          </p:cNvSpPr>
          <p:nvPr>
            <p:ph type="dt" sz="half" idx="10"/>
          </p:nvPr>
        </p:nvSpPr>
        <p:spPr/>
        <p:txBody>
          <a:bodyPr/>
          <a:lstStyle/>
          <a:p>
            <a:fld id="{983F3B89-7094-3846-8F74-54E5A39E4943}" type="datetime1">
              <a:rPr lang="en-US" smtClean="0"/>
              <a:t>10/13/23</a:t>
            </a:fld>
            <a:endParaRPr lang="en-US"/>
          </a:p>
        </p:txBody>
      </p:sp>
      <p:sp>
        <p:nvSpPr>
          <p:cNvPr id="3" name="Footer Placeholder 2">
            <a:extLst>
              <a:ext uri="{FF2B5EF4-FFF2-40B4-BE49-F238E27FC236}">
                <a16:creationId xmlns:a16="http://schemas.microsoft.com/office/drawing/2014/main" id="{61DE46DC-D34B-684D-BF03-A1A05479E4D7}"/>
              </a:ext>
            </a:extLst>
          </p:cNvPr>
          <p:cNvSpPr>
            <a:spLocks noGrp="1"/>
          </p:cNvSpPr>
          <p:nvPr>
            <p:ph type="ftr" sz="quarter" idx="11"/>
          </p:nvPr>
        </p:nvSpPr>
        <p:spPr/>
        <p:txBody>
          <a:bodyPr/>
          <a:lstStyle/>
          <a:p>
            <a:r>
              <a:rPr lang="en-US"/>
              <a:t>Copyright 2023 - Merle McKinley, MCC, MSC, ESIA</a:t>
            </a:r>
          </a:p>
        </p:txBody>
      </p:sp>
      <p:sp>
        <p:nvSpPr>
          <p:cNvPr id="4" name="Slide Number Placeholder 3">
            <a:extLst>
              <a:ext uri="{FF2B5EF4-FFF2-40B4-BE49-F238E27FC236}">
                <a16:creationId xmlns:a16="http://schemas.microsoft.com/office/drawing/2014/main" id="{B543E874-5924-CE4D-9CBE-1B5D899E3149}"/>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445775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B9D9C-4871-094D-89EB-6B1548E750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C312E5-B8D5-2C47-95B5-7B85870A06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A768E6-B986-B240-83D8-ED48A5458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CD3114-52BF-AC4B-A477-26A530ACD74B}"/>
              </a:ext>
            </a:extLst>
          </p:cNvPr>
          <p:cNvSpPr>
            <a:spLocks noGrp="1"/>
          </p:cNvSpPr>
          <p:nvPr>
            <p:ph type="dt" sz="half" idx="10"/>
          </p:nvPr>
        </p:nvSpPr>
        <p:spPr/>
        <p:txBody>
          <a:bodyPr/>
          <a:lstStyle/>
          <a:p>
            <a:fld id="{1822139C-FE4A-7E4E-BC2F-0541F79589CE}" type="datetime1">
              <a:rPr lang="en-US" smtClean="0"/>
              <a:t>10/13/23</a:t>
            </a:fld>
            <a:endParaRPr lang="en-US"/>
          </a:p>
        </p:txBody>
      </p:sp>
      <p:sp>
        <p:nvSpPr>
          <p:cNvPr id="6" name="Footer Placeholder 5">
            <a:extLst>
              <a:ext uri="{FF2B5EF4-FFF2-40B4-BE49-F238E27FC236}">
                <a16:creationId xmlns:a16="http://schemas.microsoft.com/office/drawing/2014/main" id="{5F1945D4-38C1-0049-AA02-324475146EDD}"/>
              </a:ext>
            </a:extLst>
          </p:cNvPr>
          <p:cNvSpPr>
            <a:spLocks noGrp="1"/>
          </p:cNvSpPr>
          <p:nvPr>
            <p:ph type="ftr" sz="quarter" idx="11"/>
          </p:nvPr>
        </p:nvSpPr>
        <p:spPr/>
        <p:txBody>
          <a:bodyPr/>
          <a:lstStyle/>
          <a:p>
            <a:r>
              <a:rPr lang="en-US"/>
              <a:t>Copyright 2023 - Merle McKinley, MCC, MSC, ESIA</a:t>
            </a:r>
          </a:p>
        </p:txBody>
      </p:sp>
      <p:sp>
        <p:nvSpPr>
          <p:cNvPr id="7" name="Slide Number Placeholder 6">
            <a:extLst>
              <a:ext uri="{FF2B5EF4-FFF2-40B4-BE49-F238E27FC236}">
                <a16:creationId xmlns:a16="http://schemas.microsoft.com/office/drawing/2014/main" id="{B6D60686-A106-1443-BFD3-43E946B28073}"/>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41283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527B3-85E4-7A45-8BE3-794E994B19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109B73-2557-0642-B653-A632926D11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E26B5B-0B9C-3945-8A57-408E7E4EE7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417393-797B-DC43-B9A9-167AE869A1BE}"/>
              </a:ext>
            </a:extLst>
          </p:cNvPr>
          <p:cNvSpPr>
            <a:spLocks noGrp="1"/>
          </p:cNvSpPr>
          <p:nvPr>
            <p:ph type="dt" sz="half" idx="10"/>
          </p:nvPr>
        </p:nvSpPr>
        <p:spPr/>
        <p:txBody>
          <a:bodyPr/>
          <a:lstStyle/>
          <a:p>
            <a:fld id="{F9EF5567-C954-A44B-8D52-77D9DCD96224}" type="datetime1">
              <a:rPr lang="en-US" smtClean="0"/>
              <a:t>10/13/23</a:t>
            </a:fld>
            <a:endParaRPr lang="en-US"/>
          </a:p>
        </p:txBody>
      </p:sp>
      <p:sp>
        <p:nvSpPr>
          <p:cNvPr id="6" name="Footer Placeholder 5">
            <a:extLst>
              <a:ext uri="{FF2B5EF4-FFF2-40B4-BE49-F238E27FC236}">
                <a16:creationId xmlns:a16="http://schemas.microsoft.com/office/drawing/2014/main" id="{BCB652A4-4088-8544-BF1D-A4F65C342100}"/>
              </a:ext>
            </a:extLst>
          </p:cNvPr>
          <p:cNvSpPr>
            <a:spLocks noGrp="1"/>
          </p:cNvSpPr>
          <p:nvPr>
            <p:ph type="ftr" sz="quarter" idx="11"/>
          </p:nvPr>
        </p:nvSpPr>
        <p:spPr/>
        <p:txBody>
          <a:bodyPr/>
          <a:lstStyle/>
          <a:p>
            <a:r>
              <a:rPr lang="en-US"/>
              <a:t>Copyright 2023 - Merle McKinley, MCC, MSC, ESIA</a:t>
            </a:r>
          </a:p>
        </p:txBody>
      </p:sp>
      <p:sp>
        <p:nvSpPr>
          <p:cNvPr id="7" name="Slide Number Placeholder 6">
            <a:extLst>
              <a:ext uri="{FF2B5EF4-FFF2-40B4-BE49-F238E27FC236}">
                <a16:creationId xmlns:a16="http://schemas.microsoft.com/office/drawing/2014/main" id="{E210EA9A-B14A-304D-B1D1-BF4685FC0790}"/>
              </a:ext>
            </a:extLst>
          </p:cNvPr>
          <p:cNvSpPr>
            <a:spLocks noGrp="1"/>
          </p:cNvSpPr>
          <p:nvPr>
            <p:ph type="sldNum" sz="quarter" idx="12"/>
          </p:nvPr>
        </p:nvSpPr>
        <p:spPr/>
        <p:txBody>
          <a:bodyPr/>
          <a:lstStyle/>
          <a:p>
            <a:fld id="{B5F2F587-6D04-BF4C-A22A-845D0E655468}" type="slidenum">
              <a:rPr lang="en-US" smtClean="0"/>
              <a:t>‹#›</a:t>
            </a:fld>
            <a:endParaRPr lang="en-US"/>
          </a:p>
        </p:txBody>
      </p:sp>
    </p:spTree>
    <p:extLst>
      <p:ext uri="{BB962C8B-B14F-4D97-AF65-F5344CB8AC3E}">
        <p14:creationId xmlns:p14="http://schemas.microsoft.com/office/powerpoint/2010/main" val="834573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DDD317-E974-9141-B228-2EF04D08B6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E0257C-FDF8-5D42-A17C-C3DDC0DE58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8C1D0-FD53-B848-AB7B-D4FAD981AE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98EAA-2BA5-AD44-B0B2-0CA4E97F2EC8}" type="datetime1">
              <a:rPr lang="en-US" smtClean="0"/>
              <a:t>10/13/23</a:t>
            </a:fld>
            <a:endParaRPr lang="en-US"/>
          </a:p>
        </p:txBody>
      </p:sp>
      <p:sp>
        <p:nvSpPr>
          <p:cNvPr id="5" name="Footer Placeholder 4">
            <a:extLst>
              <a:ext uri="{FF2B5EF4-FFF2-40B4-BE49-F238E27FC236}">
                <a16:creationId xmlns:a16="http://schemas.microsoft.com/office/drawing/2014/main" id="{60B1904E-E178-EC44-A13A-C630CBD8D7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2023 - Merle McKinley, MCC, MSC, ESIA</a:t>
            </a:r>
          </a:p>
        </p:txBody>
      </p:sp>
      <p:sp>
        <p:nvSpPr>
          <p:cNvPr id="6" name="Slide Number Placeholder 5">
            <a:extLst>
              <a:ext uri="{FF2B5EF4-FFF2-40B4-BE49-F238E27FC236}">
                <a16:creationId xmlns:a16="http://schemas.microsoft.com/office/drawing/2014/main" id="{B1B138A6-D344-774D-83D6-91FBE734DE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2F587-6D04-BF4C-A22A-845D0E655468}" type="slidenum">
              <a:rPr lang="en-US" smtClean="0"/>
              <a:t>‹#›</a:t>
            </a:fld>
            <a:endParaRPr lang="en-US"/>
          </a:p>
        </p:txBody>
      </p:sp>
    </p:spTree>
    <p:extLst>
      <p:ext uri="{BB962C8B-B14F-4D97-AF65-F5344CB8AC3E}">
        <p14:creationId xmlns:p14="http://schemas.microsoft.com/office/powerpoint/2010/main" val="113987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strozziinstitue.com/" TargetMode="Externa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hyperlink" Target="http://www.merlemckinley.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
          <p:cNvSpPr txBox="1">
            <a:spLocks noGrp="1"/>
          </p:cNvSpPr>
          <p:nvPr>
            <p:ph type="ctrTitle"/>
          </p:nvPr>
        </p:nvSpPr>
        <p:spPr>
          <a:xfrm>
            <a:off x="4230638" y="4612326"/>
            <a:ext cx="4537200" cy="16095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1"/>
              </a:buClr>
              <a:buSzPts val="5800"/>
              <a:buFont typeface="Calibri"/>
              <a:buNone/>
            </a:pPr>
            <a:br>
              <a:rPr lang="en-US" sz="1100" b="1" i="1"/>
            </a:br>
            <a:br>
              <a:rPr lang="en-US" sz="1100" b="1" i="1"/>
            </a:br>
            <a:br>
              <a:rPr lang="en-US" sz="1100" b="1" i="1"/>
            </a:br>
            <a:br>
              <a:rPr lang="en-US" sz="4000" i="1">
                <a:solidFill>
                  <a:schemeClr val="accent1"/>
                </a:solidFill>
              </a:rPr>
            </a:br>
            <a:br>
              <a:rPr lang="en-US" sz="4000" i="1">
                <a:solidFill>
                  <a:schemeClr val="accent1"/>
                </a:solidFill>
              </a:rPr>
            </a:br>
            <a:r>
              <a:rPr lang="en-US" sz="4000">
                <a:solidFill>
                  <a:schemeClr val="accent1"/>
                </a:solidFill>
              </a:rPr>
              <a:t>Presented by </a:t>
            </a:r>
            <a:br>
              <a:rPr lang="en-US" sz="4000">
                <a:solidFill>
                  <a:schemeClr val="accent1"/>
                </a:solidFill>
              </a:rPr>
            </a:br>
            <a:r>
              <a:rPr lang="en-US" sz="4000">
                <a:solidFill>
                  <a:schemeClr val="accent1"/>
                </a:solidFill>
              </a:rPr>
              <a:t>Merle McKinley, </a:t>
            </a:r>
            <a:br>
              <a:rPr lang="en-US" sz="4000">
                <a:solidFill>
                  <a:schemeClr val="accent1"/>
                </a:solidFill>
              </a:rPr>
            </a:br>
            <a:r>
              <a:rPr lang="en-US" sz="4000">
                <a:solidFill>
                  <a:schemeClr val="accent1"/>
                </a:solidFill>
              </a:rPr>
              <a:t>MCC, MSC, ESIA</a:t>
            </a:r>
            <a:br>
              <a:rPr lang="en-US" sz="4000">
                <a:solidFill>
                  <a:schemeClr val="accent1"/>
                </a:solidFill>
              </a:rPr>
            </a:br>
            <a:br>
              <a:rPr lang="en-US" b="1"/>
            </a:br>
            <a:r>
              <a:rPr lang="en-US" b="1"/>
              <a:t> </a:t>
            </a:r>
            <a:endParaRPr sz="1100" b="1"/>
          </a:p>
        </p:txBody>
      </p:sp>
      <p:sp>
        <p:nvSpPr>
          <p:cNvPr id="106" name="Google Shape;106;p1"/>
          <p:cNvSpPr txBox="1"/>
          <p:nvPr/>
        </p:nvSpPr>
        <p:spPr>
          <a:xfrm>
            <a:off x="771037" y="1171266"/>
            <a:ext cx="4817788" cy="313932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1" i="0" u="none" strike="noStrike" cap="none">
                <a:solidFill>
                  <a:schemeClr val="accent1"/>
                </a:solidFill>
                <a:latin typeface="Calibri"/>
                <a:ea typeface="Calibri"/>
                <a:cs typeface="Calibri"/>
                <a:sym typeface="Calibri"/>
              </a:rPr>
              <a:t>A somatic approach to presence:</a:t>
            </a:r>
            <a:r>
              <a:rPr lang="en-US" sz="4800" b="1" i="0" u="none" strike="noStrike" cap="none">
                <a:solidFill>
                  <a:schemeClr val="accent1"/>
                </a:solidFill>
                <a:latin typeface="Calibri"/>
                <a:ea typeface="Calibri"/>
                <a:cs typeface="Calibri"/>
                <a:sym typeface="Calibri"/>
              </a:rPr>
              <a:t> </a:t>
            </a:r>
            <a:endParaRPr/>
          </a:p>
          <a:p>
            <a:pPr marL="0" marR="0" lvl="0" indent="0" algn="ctr" rtl="0">
              <a:spcBef>
                <a:spcPts val="0"/>
              </a:spcBef>
              <a:spcAft>
                <a:spcPts val="0"/>
              </a:spcAft>
              <a:buNone/>
            </a:pPr>
            <a:r>
              <a:rPr lang="en-US" sz="3600" b="1" i="0" u="none" strike="noStrike" cap="none">
                <a:solidFill>
                  <a:schemeClr val="accent1"/>
                </a:solidFill>
                <a:latin typeface="Calibri"/>
                <a:ea typeface="Calibri"/>
                <a:cs typeface="Calibri"/>
                <a:sym typeface="Calibri"/>
              </a:rPr>
              <a:t>when less is not more</a:t>
            </a:r>
            <a:endParaRPr sz="2800" b="1" i="0" u="none" strike="noStrike" cap="none">
              <a:solidFill>
                <a:schemeClr val="accent1"/>
              </a:solidFill>
              <a:latin typeface="Calibri"/>
              <a:ea typeface="Calibri"/>
              <a:cs typeface="Calibri"/>
              <a:sym typeface="Calibri"/>
            </a:endParaRPr>
          </a:p>
        </p:txBody>
      </p:sp>
      <p:pic>
        <p:nvPicPr>
          <p:cNvPr id="107" name="Google Shape;107;p1"/>
          <p:cNvPicPr preferRelativeResize="0"/>
          <p:nvPr/>
        </p:nvPicPr>
        <p:blipFill rotWithShape="1">
          <a:blip r:embed="rId3">
            <a:alphaModFix/>
          </a:blip>
          <a:srcRect l="8097" t="22630" r="3982" b="15060"/>
          <a:stretch/>
        </p:blipFill>
        <p:spPr>
          <a:xfrm>
            <a:off x="5053623" y="8"/>
            <a:ext cx="7138374" cy="379420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6090574" y="801866"/>
            <a:ext cx="5306084" cy="4473793"/>
          </a:xfrm>
        </p:spPr>
        <p:txBody>
          <a:bodyPr anchor="ctr">
            <a:normAutofit/>
          </a:bodyPr>
          <a:lstStyle/>
          <a:p>
            <a:pPr marL="0" indent="0">
              <a:buNone/>
            </a:pPr>
            <a:r>
              <a:rPr lang="en-US" dirty="0"/>
              <a:t>          </a:t>
            </a:r>
            <a:endParaRPr lang="es-MX" sz="2400" dirty="0">
              <a:solidFill>
                <a:srgbClr val="000000"/>
              </a:solidFill>
            </a:endParaRPr>
          </a:p>
        </p:txBody>
      </p:sp>
      <p:sp>
        <p:nvSpPr>
          <p:cNvPr id="2" name="TextBox 1">
            <a:extLst>
              <a:ext uri="{FF2B5EF4-FFF2-40B4-BE49-F238E27FC236}">
                <a16:creationId xmlns:a16="http://schemas.microsoft.com/office/drawing/2014/main" id="{BE293A4E-BB01-584D-ABA5-04CE9345EF81}"/>
              </a:ext>
            </a:extLst>
          </p:cNvPr>
          <p:cNvSpPr txBox="1"/>
          <p:nvPr/>
        </p:nvSpPr>
        <p:spPr>
          <a:xfrm>
            <a:off x="5483170" y="366623"/>
            <a:ext cx="6238777" cy="6555641"/>
          </a:xfrm>
          <a:prstGeom prst="rect">
            <a:avLst/>
          </a:prstGeom>
          <a:noFill/>
        </p:spPr>
        <p:txBody>
          <a:bodyPr wrap="square" rtlCol="0">
            <a:spAutoFit/>
          </a:bodyPr>
          <a:lstStyle/>
          <a:p>
            <a:r>
              <a:rPr lang="en-US" sz="2800" b="1" dirty="0"/>
              <a:t>Temperatures</a:t>
            </a:r>
            <a:r>
              <a:rPr lang="en-US" sz="2800" dirty="0"/>
              <a:t> – cold, cool, freezing, numb, warm, hot, sweating, etc.</a:t>
            </a:r>
          </a:p>
          <a:p>
            <a:endParaRPr lang="en-US" sz="2800" dirty="0"/>
          </a:p>
          <a:p>
            <a:r>
              <a:rPr lang="en-US" sz="2800" b="1" dirty="0"/>
              <a:t>Pressure - </a:t>
            </a:r>
            <a:r>
              <a:rPr lang="en-US" sz="2800" dirty="0"/>
              <a:t>contraction in muscles, chest, stomach, eyes, jaws, etc. “it hurts”, pain, slackness, relaxed, ease openness in chest, legs, etc. fullness. Can also include numbness, missing, void or empty. </a:t>
            </a:r>
          </a:p>
          <a:p>
            <a:endParaRPr lang="en-US" sz="2800" dirty="0"/>
          </a:p>
          <a:p>
            <a:r>
              <a:rPr lang="en-US" sz="2800" b="1" dirty="0"/>
              <a:t>Movement</a:t>
            </a:r>
            <a:r>
              <a:rPr lang="en-US" sz="2800" dirty="0"/>
              <a:t> – pulsing (heart, pulse), breath (in &amp; out) tingling, streaming, twitching, sense of aliveness or energy moving, blood flow, heat flow.</a:t>
            </a:r>
          </a:p>
          <a:p>
            <a:endParaRPr lang="en-US" sz="2800" dirty="0"/>
          </a:p>
          <a:p>
            <a:endParaRPr lang="en-US" sz="2800" dirty="0"/>
          </a:p>
        </p:txBody>
      </p:sp>
      <p:sp>
        <p:nvSpPr>
          <p:cNvPr id="5" name="Rectangle 4">
            <a:extLst>
              <a:ext uri="{FF2B5EF4-FFF2-40B4-BE49-F238E27FC236}">
                <a16:creationId xmlns:a16="http://schemas.microsoft.com/office/drawing/2014/main" id="{EA3644BF-5E22-364F-AE0B-AB26BFBBD8BC}"/>
              </a:ext>
            </a:extLst>
          </p:cNvPr>
          <p:cNvSpPr/>
          <p:nvPr/>
        </p:nvSpPr>
        <p:spPr>
          <a:xfrm>
            <a:off x="557396" y="2268392"/>
            <a:ext cx="3393044" cy="1323439"/>
          </a:xfrm>
          <a:prstGeom prst="rect">
            <a:avLst/>
          </a:prstGeom>
        </p:spPr>
        <p:txBody>
          <a:bodyPr wrap="none">
            <a:spAutoFit/>
          </a:bodyPr>
          <a:lstStyle/>
          <a:p>
            <a:pPr algn="ctr"/>
            <a:r>
              <a:rPr lang="en-US" sz="4000" b="1" dirty="0">
                <a:solidFill>
                  <a:schemeClr val="bg1"/>
                </a:solidFill>
              </a:rPr>
              <a:t>LANGUAGE OF </a:t>
            </a:r>
          </a:p>
          <a:p>
            <a:pPr algn="ctr"/>
            <a:r>
              <a:rPr lang="en-US" sz="4000" b="1" dirty="0">
                <a:solidFill>
                  <a:schemeClr val="bg1"/>
                </a:solidFill>
              </a:rPr>
              <a:t>SENSATION</a:t>
            </a:r>
          </a:p>
        </p:txBody>
      </p:sp>
      <p:sp>
        <p:nvSpPr>
          <p:cNvPr id="4" name="Footer Placeholder 3">
            <a:extLst>
              <a:ext uri="{FF2B5EF4-FFF2-40B4-BE49-F238E27FC236}">
                <a16:creationId xmlns:a16="http://schemas.microsoft.com/office/drawing/2014/main" id="{31C823BA-63A2-1452-092B-26ADA78F1523}"/>
              </a:ext>
            </a:extLst>
          </p:cNvPr>
          <p:cNvSpPr>
            <a:spLocks noGrp="1"/>
          </p:cNvSpPr>
          <p:nvPr>
            <p:ph type="ftr" sz="quarter" idx="11"/>
          </p:nvPr>
        </p:nvSpPr>
        <p:spPr>
          <a:xfrm>
            <a:off x="7738241" y="6342445"/>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32403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6090574" y="801866"/>
            <a:ext cx="5306084" cy="4473793"/>
          </a:xfrm>
        </p:spPr>
        <p:txBody>
          <a:bodyPr anchor="ctr">
            <a:normAutofit/>
          </a:bodyPr>
          <a:lstStyle/>
          <a:p>
            <a:pPr marL="0" indent="0">
              <a:buNone/>
            </a:pPr>
            <a:r>
              <a:rPr lang="en-US" dirty="0"/>
              <a:t>          </a:t>
            </a:r>
            <a:endParaRPr lang="es-MX" sz="2400" dirty="0">
              <a:solidFill>
                <a:srgbClr val="000000"/>
              </a:solidFill>
            </a:endParaRPr>
          </a:p>
        </p:txBody>
      </p:sp>
      <p:sp>
        <p:nvSpPr>
          <p:cNvPr id="2" name="TextBox 1">
            <a:extLst>
              <a:ext uri="{FF2B5EF4-FFF2-40B4-BE49-F238E27FC236}">
                <a16:creationId xmlns:a16="http://schemas.microsoft.com/office/drawing/2014/main" id="{BE293A4E-BB01-584D-ABA5-04CE9345EF81}"/>
              </a:ext>
            </a:extLst>
          </p:cNvPr>
          <p:cNvSpPr txBox="1"/>
          <p:nvPr/>
        </p:nvSpPr>
        <p:spPr>
          <a:xfrm>
            <a:off x="5483170" y="366623"/>
            <a:ext cx="6238777" cy="5262979"/>
          </a:xfrm>
          <a:prstGeom prst="rect">
            <a:avLst/>
          </a:prstGeom>
          <a:noFill/>
        </p:spPr>
        <p:txBody>
          <a:bodyPr wrap="square" rtlCol="0">
            <a:spAutoFit/>
          </a:bodyPr>
          <a:lstStyle/>
          <a:p>
            <a:endParaRPr lang="en-US" sz="2800" dirty="0"/>
          </a:p>
          <a:p>
            <a:pPr algn="ctr"/>
            <a:r>
              <a:rPr lang="en-US" sz="4000" dirty="0"/>
              <a:t>The more movement of energy, sensations, aliveness we can allow through our psycho-</a:t>
            </a:r>
            <a:r>
              <a:rPr lang="en-US" sz="4000" dirty="0" err="1"/>
              <a:t>biologies</a:t>
            </a:r>
            <a:r>
              <a:rPr lang="en-US" sz="4000" dirty="0"/>
              <a:t>’, the more choice (less reactivity) we can have in our response and actions.</a:t>
            </a:r>
          </a:p>
          <a:p>
            <a:endParaRPr lang="en-US" sz="2800" dirty="0"/>
          </a:p>
        </p:txBody>
      </p:sp>
      <p:sp>
        <p:nvSpPr>
          <p:cNvPr id="5" name="Rectangle 4">
            <a:extLst>
              <a:ext uri="{FF2B5EF4-FFF2-40B4-BE49-F238E27FC236}">
                <a16:creationId xmlns:a16="http://schemas.microsoft.com/office/drawing/2014/main" id="{EA3644BF-5E22-364F-AE0B-AB26BFBBD8BC}"/>
              </a:ext>
            </a:extLst>
          </p:cNvPr>
          <p:cNvSpPr/>
          <p:nvPr/>
        </p:nvSpPr>
        <p:spPr>
          <a:xfrm>
            <a:off x="716414" y="2268392"/>
            <a:ext cx="3075009" cy="1323439"/>
          </a:xfrm>
          <a:prstGeom prst="rect">
            <a:avLst/>
          </a:prstGeom>
        </p:spPr>
        <p:txBody>
          <a:bodyPr wrap="none">
            <a:spAutoFit/>
          </a:bodyPr>
          <a:lstStyle/>
          <a:p>
            <a:pPr algn="ctr"/>
            <a:r>
              <a:rPr lang="en-US" sz="4000" b="1" dirty="0">
                <a:solidFill>
                  <a:schemeClr val="bg1"/>
                </a:solidFill>
              </a:rPr>
              <a:t>WHY FEEL</a:t>
            </a:r>
          </a:p>
          <a:p>
            <a:pPr algn="ctr"/>
            <a:r>
              <a:rPr lang="en-US" sz="4000" b="1" dirty="0">
                <a:solidFill>
                  <a:schemeClr val="bg1"/>
                </a:solidFill>
              </a:rPr>
              <a:t>SENSATIONS?</a:t>
            </a:r>
          </a:p>
        </p:txBody>
      </p:sp>
      <p:sp>
        <p:nvSpPr>
          <p:cNvPr id="4" name="Footer Placeholder 3">
            <a:extLst>
              <a:ext uri="{FF2B5EF4-FFF2-40B4-BE49-F238E27FC236}">
                <a16:creationId xmlns:a16="http://schemas.microsoft.com/office/drawing/2014/main" id="{8C3F2569-7E5F-EC8C-B43C-C96953F9CA9B}"/>
              </a:ext>
            </a:extLst>
          </p:cNvPr>
          <p:cNvSpPr>
            <a:spLocks noGrp="1"/>
          </p:cNvSpPr>
          <p:nvPr>
            <p:ph type="ftr" sz="quarter" idx="11"/>
          </p:nvPr>
        </p:nvSpPr>
        <p:spPr>
          <a:xfrm>
            <a:off x="7727731" y="6387881"/>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3513857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6090574" y="801866"/>
            <a:ext cx="5306084" cy="4473793"/>
          </a:xfrm>
        </p:spPr>
        <p:txBody>
          <a:bodyPr anchor="ctr">
            <a:normAutofit/>
          </a:bodyPr>
          <a:lstStyle/>
          <a:p>
            <a:pPr marL="0" indent="0">
              <a:buNone/>
            </a:pPr>
            <a:r>
              <a:rPr lang="en-US" dirty="0"/>
              <a:t>          </a:t>
            </a:r>
            <a:endParaRPr lang="es-MX" sz="2400" dirty="0">
              <a:solidFill>
                <a:srgbClr val="000000"/>
              </a:solidFill>
            </a:endParaRPr>
          </a:p>
        </p:txBody>
      </p:sp>
      <p:sp>
        <p:nvSpPr>
          <p:cNvPr id="2" name="TextBox 1">
            <a:extLst>
              <a:ext uri="{FF2B5EF4-FFF2-40B4-BE49-F238E27FC236}">
                <a16:creationId xmlns:a16="http://schemas.microsoft.com/office/drawing/2014/main" id="{BE293A4E-BB01-584D-ABA5-04CE9345EF81}"/>
              </a:ext>
            </a:extLst>
          </p:cNvPr>
          <p:cNvSpPr txBox="1"/>
          <p:nvPr/>
        </p:nvSpPr>
        <p:spPr>
          <a:xfrm>
            <a:off x="5483170" y="366623"/>
            <a:ext cx="6238777" cy="4031873"/>
          </a:xfrm>
          <a:prstGeom prst="rect">
            <a:avLst/>
          </a:prstGeom>
          <a:noFill/>
        </p:spPr>
        <p:txBody>
          <a:bodyPr wrap="square" rtlCol="0">
            <a:spAutoFit/>
          </a:bodyPr>
          <a:lstStyle/>
          <a:p>
            <a:endParaRPr lang="en-US" sz="2800" dirty="0"/>
          </a:p>
          <a:p>
            <a:pPr algn="ctr"/>
            <a:r>
              <a:rPr lang="en-US" sz="4000" dirty="0"/>
              <a:t>Feel for sensations:</a:t>
            </a:r>
          </a:p>
          <a:p>
            <a:pPr algn="ctr"/>
            <a:endParaRPr lang="en-US" sz="4000" dirty="0"/>
          </a:p>
          <a:p>
            <a:pPr algn="ctr"/>
            <a:r>
              <a:rPr lang="en-US" sz="4000" dirty="0"/>
              <a:t>Temperature</a:t>
            </a:r>
          </a:p>
          <a:p>
            <a:pPr algn="ctr"/>
            <a:r>
              <a:rPr lang="en-US" sz="4000" dirty="0"/>
              <a:t>Pressure</a:t>
            </a:r>
          </a:p>
          <a:p>
            <a:pPr algn="ctr"/>
            <a:r>
              <a:rPr lang="en-US" sz="4000" dirty="0"/>
              <a:t>Movement</a:t>
            </a:r>
          </a:p>
          <a:p>
            <a:endParaRPr lang="en-US" sz="2800" dirty="0"/>
          </a:p>
        </p:txBody>
      </p:sp>
      <p:sp>
        <p:nvSpPr>
          <p:cNvPr id="5" name="Rectangle 4">
            <a:extLst>
              <a:ext uri="{FF2B5EF4-FFF2-40B4-BE49-F238E27FC236}">
                <a16:creationId xmlns:a16="http://schemas.microsoft.com/office/drawing/2014/main" id="{EA3644BF-5E22-364F-AE0B-AB26BFBBD8BC}"/>
              </a:ext>
            </a:extLst>
          </p:cNvPr>
          <p:cNvSpPr/>
          <p:nvPr/>
        </p:nvSpPr>
        <p:spPr>
          <a:xfrm>
            <a:off x="1473903" y="2268392"/>
            <a:ext cx="1560042" cy="1938992"/>
          </a:xfrm>
          <a:prstGeom prst="rect">
            <a:avLst/>
          </a:prstGeom>
        </p:spPr>
        <p:txBody>
          <a:bodyPr wrap="none">
            <a:spAutoFit/>
          </a:bodyPr>
          <a:lstStyle/>
          <a:p>
            <a:pPr algn="ctr"/>
            <a:r>
              <a:rPr lang="en-US" sz="4000" b="1" dirty="0">
                <a:solidFill>
                  <a:schemeClr val="bg1"/>
                </a:solidFill>
              </a:rPr>
              <a:t>Lab #2</a:t>
            </a:r>
          </a:p>
          <a:p>
            <a:pPr algn="ctr"/>
            <a:endParaRPr lang="en-US" sz="4000" b="1" dirty="0">
              <a:solidFill>
                <a:schemeClr val="bg1"/>
              </a:solidFill>
            </a:endParaRPr>
          </a:p>
          <a:p>
            <a:pPr algn="ctr"/>
            <a:endParaRPr lang="en-US" sz="4000" b="1" dirty="0">
              <a:solidFill>
                <a:schemeClr val="bg1"/>
              </a:solidFill>
            </a:endParaRPr>
          </a:p>
        </p:txBody>
      </p:sp>
      <p:sp>
        <p:nvSpPr>
          <p:cNvPr id="4" name="Footer Placeholder 3">
            <a:extLst>
              <a:ext uri="{FF2B5EF4-FFF2-40B4-BE49-F238E27FC236}">
                <a16:creationId xmlns:a16="http://schemas.microsoft.com/office/drawing/2014/main" id="{274463A7-9A4C-E258-48BD-5C79D0077484}"/>
              </a:ext>
            </a:extLst>
          </p:cNvPr>
          <p:cNvSpPr>
            <a:spLocks noGrp="1"/>
          </p:cNvSpPr>
          <p:nvPr>
            <p:ph type="ftr" sz="quarter" idx="11"/>
          </p:nvPr>
        </p:nvSpPr>
        <p:spPr>
          <a:xfrm>
            <a:off x="7853855" y="6308814"/>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3454779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151972" y="2728276"/>
            <a:ext cx="4805996" cy="1401448"/>
          </a:xfrm>
        </p:spPr>
        <p:txBody>
          <a:bodyPr vert="horz" lIns="91440" tIns="45720" rIns="91440" bIns="45720" rtlCol="0" anchor="t">
            <a:normAutofit fontScale="90000"/>
          </a:bodyPr>
          <a:lstStyle/>
          <a:p>
            <a:pPr algn="ctr"/>
            <a:r>
              <a:rPr lang="en-US" sz="4000" b="1" dirty="0">
                <a:solidFill>
                  <a:srgbClr val="002060"/>
                </a:solidFill>
                <a:latin typeface="+mn-lt"/>
              </a:rPr>
              <a:t>HOW DO WE CONNECT WITH OUR CLIENTS: extending from our soma to our client’s soma</a:t>
            </a:r>
          </a:p>
        </p:txBody>
      </p:sp>
      <p:sp>
        <p:nvSpPr>
          <p:cNvPr id="5" name="TextBox 4">
            <a:extLst>
              <a:ext uri="{FF2B5EF4-FFF2-40B4-BE49-F238E27FC236}">
                <a16:creationId xmlns:a16="http://schemas.microsoft.com/office/drawing/2014/main" id="{79776734-7C1A-2545-BC84-273737EAEC38}"/>
              </a:ext>
            </a:extLst>
          </p:cNvPr>
          <p:cNvSpPr txBox="1"/>
          <p:nvPr/>
        </p:nvSpPr>
        <p:spPr>
          <a:xfrm>
            <a:off x="6324604" y="1805240"/>
            <a:ext cx="5584691" cy="3693319"/>
          </a:xfrm>
          <a:prstGeom prst="rect">
            <a:avLst/>
          </a:prstGeom>
          <a:noFill/>
        </p:spPr>
        <p:txBody>
          <a:bodyPr wrap="square" rtlCol="0">
            <a:spAutoFit/>
          </a:bodyPr>
          <a:lstStyle/>
          <a:p>
            <a:pPr algn="ctr"/>
            <a:endParaRPr lang="en-US" dirty="0"/>
          </a:p>
          <a:p>
            <a:pPr algn="ctr"/>
            <a:r>
              <a:rPr lang="en-US" sz="2400" b="1" dirty="0">
                <a:solidFill>
                  <a:schemeClr val="accent5">
                    <a:lumMod val="75000"/>
                  </a:schemeClr>
                </a:solidFill>
              </a:rPr>
              <a:t>Extending from our energetic body to the life in another body…being open simultaneously receiving from another person, animal and/or nature</a:t>
            </a:r>
          </a:p>
          <a:p>
            <a:pPr algn="ctr"/>
            <a:endParaRPr lang="en-US" sz="2400" b="1" dirty="0">
              <a:solidFill>
                <a:schemeClr val="accent5">
                  <a:lumMod val="75000"/>
                </a:schemeClr>
              </a:solidFill>
            </a:endParaRPr>
          </a:p>
          <a:p>
            <a:pPr algn="ctr"/>
            <a:r>
              <a:rPr lang="en-US" sz="2400" b="1" dirty="0">
                <a:solidFill>
                  <a:schemeClr val="accent5">
                    <a:lumMod val="75000"/>
                  </a:schemeClr>
                </a:solidFill>
              </a:rPr>
              <a:t>PRACTICE</a:t>
            </a:r>
          </a:p>
          <a:p>
            <a:pPr algn="ctr"/>
            <a:r>
              <a:rPr lang="en-US" sz="2400" b="1" dirty="0">
                <a:solidFill>
                  <a:schemeClr val="accent5">
                    <a:lumMod val="75000"/>
                  </a:schemeClr>
                </a:solidFill>
              </a:rPr>
              <a:t>Collapse</a:t>
            </a:r>
          </a:p>
          <a:p>
            <a:pPr algn="ctr"/>
            <a:r>
              <a:rPr lang="en-US" sz="2400" b="1" dirty="0">
                <a:solidFill>
                  <a:schemeClr val="accent5">
                    <a:lumMod val="75000"/>
                  </a:schemeClr>
                </a:solidFill>
              </a:rPr>
              <a:t>Force</a:t>
            </a:r>
          </a:p>
          <a:p>
            <a:pPr algn="ctr"/>
            <a:r>
              <a:rPr lang="en-US" sz="2400" b="1" dirty="0">
                <a:solidFill>
                  <a:schemeClr val="accent5">
                    <a:lumMod val="75000"/>
                  </a:schemeClr>
                </a:solidFill>
              </a:rPr>
              <a:t>Extend</a:t>
            </a:r>
          </a:p>
        </p:txBody>
      </p:sp>
      <p:sp>
        <p:nvSpPr>
          <p:cNvPr id="3" name="Footer Placeholder 2">
            <a:extLst>
              <a:ext uri="{FF2B5EF4-FFF2-40B4-BE49-F238E27FC236}">
                <a16:creationId xmlns:a16="http://schemas.microsoft.com/office/drawing/2014/main" id="{018D4448-5841-A29B-2435-4E9085F14642}"/>
              </a:ext>
            </a:extLst>
          </p:cNvPr>
          <p:cNvSpPr>
            <a:spLocks noGrp="1"/>
          </p:cNvSpPr>
          <p:nvPr>
            <p:ph type="ftr" sz="quarter" idx="11"/>
          </p:nvPr>
        </p:nvSpPr>
        <p:spPr>
          <a:xfrm>
            <a:off x="7794495" y="6315051"/>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618501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141462" y="3264303"/>
            <a:ext cx="4805996" cy="700724"/>
          </a:xfrm>
        </p:spPr>
        <p:txBody>
          <a:bodyPr vert="horz" lIns="91440" tIns="45720" rIns="91440" bIns="45720" rtlCol="0" anchor="t">
            <a:normAutofit/>
          </a:bodyPr>
          <a:lstStyle/>
          <a:p>
            <a:pPr algn="ctr"/>
            <a:r>
              <a:rPr lang="en-US" sz="4000" b="1" dirty="0">
                <a:solidFill>
                  <a:srgbClr val="002060"/>
                </a:solidFill>
                <a:latin typeface="+mn-lt"/>
              </a:rPr>
              <a:t>LET’S PRACTICE!!</a:t>
            </a:r>
          </a:p>
        </p:txBody>
      </p:sp>
      <p:sp>
        <p:nvSpPr>
          <p:cNvPr id="3" name="Footer Placeholder 2">
            <a:extLst>
              <a:ext uri="{FF2B5EF4-FFF2-40B4-BE49-F238E27FC236}">
                <a16:creationId xmlns:a16="http://schemas.microsoft.com/office/drawing/2014/main" id="{84E9C891-53C6-123A-45FD-D38922F24F2F}"/>
              </a:ext>
            </a:extLst>
          </p:cNvPr>
          <p:cNvSpPr>
            <a:spLocks noGrp="1"/>
          </p:cNvSpPr>
          <p:nvPr>
            <p:ph type="ftr" sz="quarter" idx="11"/>
          </p:nvPr>
        </p:nvSpPr>
        <p:spPr>
          <a:xfrm>
            <a:off x="7801304" y="6464543"/>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120182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0" y="2027552"/>
            <a:ext cx="4805996" cy="1401448"/>
          </a:xfrm>
        </p:spPr>
        <p:txBody>
          <a:bodyPr vert="horz" lIns="91440" tIns="45720" rIns="91440" bIns="45720" rtlCol="0" anchor="t">
            <a:normAutofit fontScale="90000"/>
          </a:bodyPr>
          <a:lstStyle/>
          <a:p>
            <a:pPr algn="ctr"/>
            <a:br>
              <a:rPr lang="en-US" sz="1400" b="1" i="1" dirty="0">
                <a:solidFill>
                  <a:srgbClr val="000000"/>
                </a:solidFill>
              </a:rPr>
            </a:br>
            <a:br>
              <a:rPr lang="en-US" sz="1400" b="1" i="1" dirty="0">
                <a:solidFill>
                  <a:srgbClr val="000000"/>
                </a:solidFill>
              </a:rPr>
            </a:br>
            <a:br>
              <a:rPr lang="en-US" sz="1400" dirty="0">
                <a:solidFill>
                  <a:srgbClr val="000000"/>
                </a:solidFill>
              </a:rPr>
            </a:br>
            <a:r>
              <a:rPr lang="en-US" b="1" dirty="0"/>
              <a:t>COPYRIGHT</a:t>
            </a:r>
            <a:br>
              <a:rPr lang="en-US" b="1" dirty="0"/>
            </a:br>
            <a:r>
              <a:rPr lang="en-US" b="1" dirty="0"/>
              <a:t>&amp;</a:t>
            </a:r>
            <a:br>
              <a:rPr lang="en-US" b="1" dirty="0"/>
            </a:br>
            <a:r>
              <a:rPr lang="en-US" b="1" dirty="0"/>
              <a:t>REFERENCES</a:t>
            </a:r>
            <a:endParaRPr lang="en-US" dirty="0">
              <a:solidFill>
                <a:srgbClr val="000000"/>
              </a:solidFill>
            </a:endParaRPr>
          </a:p>
        </p:txBody>
      </p:sp>
      <p:sp>
        <p:nvSpPr>
          <p:cNvPr id="5" name="TextBox 4">
            <a:extLst>
              <a:ext uri="{FF2B5EF4-FFF2-40B4-BE49-F238E27FC236}">
                <a16:creationId xmlns:a16="http://schemas.microsoft.com/office/drawing/2014/main" id="{79776734-7C1A-2545-BC84-273737EAEC38}"/>
              </a:ext>
            </a:extLst>
          </p:cNvPr>
          <p:cNvSpPr txBox="1"/>
          <p:nvPr/>
        </p:nvSpPr>
        <p:spPr>
          <a:xfrm>
            <a:off x="6042697" y="1127954"/>
            <a:ext cx="5584691" cy="923330"/>
          </a:xfrm>
          <a:prstGeom prst="rect">
            <a:avLst/>
          </a:prstGeom>
          <a:noFill/>
        </p:spPr>
        <p:txBody>
          <a:bodyPr wrap="square" rtlCol="0">
            <a:spAutoFit/>
          </a:bodyPr>
          <a:lstStyle/>
          <a:p>
            <a:pPr algn="ctr"/>
            <a:endParaRPr lang="en-US" dirty="0"/>
          </a:p>
          <a:p>
            <a:endParaRPr lang="en-US" sz="3600" dirty="0"/>
          </a:p>
        </p:txBody>
      </p:sp>
      <p:sp>
        <p:nvSpPr>
          <p:cNvPr id="4" name="TextBox 3">
            <a:extLst>
              <a:ext uri="{FF2B5EF4-FFF2-40B4-BE49-F238E27FC236}">
                <a16:creationId xmlns:a16="http://schemas.microsoft.com/office/drawing/2014/main" id="{B75EF26B-8D82-7F43-AB4A-75C94C6B4D33}"/>
              </a:ext>
            </a:extLst>
          </p:cNvPr>
          <p:cNvSpPr txBox="1"/>
          <p:nvPr/>
        </p:nvSpPr>
        <p:spPr>
          <a:xfrm>
            <a:off x="6271265" y="920469"/>
            <a:ext cx="5967772" cy="5786199"/>
          </a:xfrm>
          <a:prstGeom prst="rect">
            <a:avLst/>
          </a:prstGeom>
          <a:noFill/>
        </p:spPr>
        <p:txBody>
          <a:bodyPr wrap="square" rtlCol="0">
            <a:spAutoFit/>
          </a:bodyPr>
          <a:lstStyle/>
          <a:p>
            <a:r>
              <a:rPr lang="en-US" sz="3200" b="1" dirty="0" err="1"/>
              <a:t>Strozzi</a:t>
            </a:r>
            <a:r>
              <a:rPr lang="en-US" sz="3200" b="1" dirty="0"/>
              <a:t> Institute</a:t>
            </a:r>
            <a:r>
              <a:rPr lang="en-US" sz="3200" dirty="0"/>
              <a:t>: </a:t>
            </a:r>
            <a:r>
              <a:rPr lang="en-US" sz="3200" i="1" dirty="0"/>
              <a:t>Leaders in </a:t>
            </a:r>
          </a:p>
          <a:p>
            <a:r>
              <a:rPr lang="en-US" sz="3200" i="1" dirty="0"/>
              <a:t>Embodied Transformation</a:t>
            </a:r>
          </a:p>
          <a:p>
            <a:r>
              <a:rPr lang="en-US" sz="3200" dirty="0">
                <a:hlinkClick r:id="rId3"/>
              </a:rPr>
              <a:t>www.strozziinstitue.com</a:t>
            </a:r>
            <a:endParaRPr lang="en-US" sz="3200" dirty="0"/>
          </a:p>
          <a:p>
            <a:endParaRPr lang="en-US" sz="3200" dirty="0"/>
          </a:p>
          <a:p>
            <a:r>
              <a:rPr lang="en-US" sz="3200" b="1" dirty="0"/>
              <a:t>Merle McKinley</a:t>
            </a:r>
            <a:r>
              <a:rPr lang="en-US" sz="3200" dirty="0"/>
              <a:t>, </a:t>
            </a:r>
            <a:r>
              <a:rPr lang="en-US" sz="3200" i="1" dirty="0"/>
              <a:t>MCC, MSC, ESIA</a:t>
            </a:r>
          </a:p>
          <a:p>
            <a:r>
              <a:rPr lang="en-US" sz="3200" dirty="0">
                <a:hlinkClick r:id="rId4"/>
              </a:rPr>
              <a:t>www.merlemckinley.com</a:t>
            </a:r>
            <a:endParaRPr lang="en-US" sz="3200" dirty="0"/>
          </a:p>
          <a:p>
            <a:r>
              <a:rPr lang="en-US" sz="3200" dirty="0" err="1"/>
              <a:t>merlemckinley@gmail.com</a:t>
            </a:r>
            <a:endParaRPr lang="en-US" sz="3200" dirty="0"/>
          </a:p>
          <a:p>
            <a:endParaRPr lang="en-US" sz="3200" dirty="0"/>
          </a:p>
          <a:p>
            <a:r>
              <a:rPr lang="en-US" sz="3200" b="1" dirty="0"/>
              <a:t>Presence in Action</a:t>
            </a:r>
            <a:r>
              <a:rPr lang="en-US" sz="3200" dirty="0"/>
              <a:t>: </a:t>
            </a:r>
            <a:r>
              <a:rPr lang="en-US" sz="3200" i="1" dirty="0"/>
              <a:t>CCE’s,</a:t>
            </a:r>
          </a:p>
          <a:p>
            <a:r>
              <a:rPr lang="en-US" sz="3200" i="1" dirty="0"/>
              <a:t>Mentoring &amp; Supervision</a:t>
            </a:r>
          </a:p>
          <a:p>
            <a:r>
              <a:rPr lang="en-US" sz="3200" dirty="0" err="1"/>
              <a:t>www.presenceinaction.org</a:t>
            </a:r>
            <a:endParaRPr lang="en-US" sz="3200" dirty="0"/>
          </a:p>
          <a:p>
            <a:endParaRPr lang="en-US" dirty="0"/>
          </a:p>
        </p:txBody>
      </p:sp>
      <p:sp>
        <p:nvSpPr>
          <p:cNvPr id="3" name="Footer Placeholder 2">
            <a:extLst>
              <a:ext uri="{FF2B5EF4-FFF2-40B4-BE49-F238E27FC236}">
                <a16:creationId xmlns:a16="http://schemas.microsoft.com/office/drawing/2014/main" id="{D539FBA7-64EC-9C26-730E-7A1B4734B8C2}"/>
              </a:ext>
            </a:extLst>
          </p:cNvPr>
          <p:cNvSpPr>
            <a:spLocks noGrp="1"/>
          </p:cNvSpPr>
          <p:nvPr>
            <p:ph type="ftr" sz="quarter" idx="11"/>
          </p:nvPr>
        </p:nvSpPr>
        <p:spPr>
          <a:xfrm>
            <a:off x="8555420" y="6385979"/>
            <a:ext cx="3381703" cy="365125"/>
          </a:xfrm>
        </p:spPr>
        <p:txBody>
          <a:bodyPr/>
          <a:lstStyle/>
          <a:p>
            <a:r>
              <a:rPr lang="en-US" dirty="0"/>
              <a:t>Copyright 2023 - Merle McKinley, MCC, MSC, ESIA</a:t>
            </a:r>
          </a:p>
        </p:txBody>
      </p:sp>
    </p:spTree>
    <p:extLst>
      <p:ext uri="{BB962C8B-B14F-4D97-AF65-F5344CB8AC3E}">
        <p14:creationId xmlns:p14="http://schemas.microsoft.com/office/powerpoint/2010/main" val="1104596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5640705" y="908545"/>
            <a:ext cx="6082110" cy="5756589"/>
          </a:xfrm>
        </p:spPr>
        <p:txBody>
          <a:bodyPr anchor="ctr">
            <a:normAutofit/>
          </a:bodyPr>
          <a:lstStyle/>
          <a:p>
            <a:pPr marL="0" indent="0">
              <a:buNone/>
            </a:pPr>
            <a:r>
              <a:rPr lang="en-US" sz="2200" b="1" dirty="0">
                <a:solidFill>
                  <a:srgbClr val="002060"/>
                </a:solidFill>
                <a:latin typeface="Arial" panose="020B0604020202020204" pitchFamily="34" charset="0"/>
                <a:cs typeface="Arial" panose="020B0604020202020204" pitchFamily="34" charset="0"/>
              </a:rPr>
              <a:t>In our 75-minute lab today, we will explore:</a:t>
            </a:r>
          </a:p>
          <a:p>
            <a:pPr marL="0" indent="0">
              <a:buNone/>
            </a:pPr>
            <a:endParaRPr lang="en-US" sz="2200" b="1" dirty="0">
              <a:solidFill>
                <a:srgbClr val="002060"/>
              </a:solidFill>
              <a:latin typeface="Arial" panose="020B0604020202020204" pitchFamily="34" charset="0"/>
              <a:cs typeface="Arial" panose="020B0604020202020204" pitchFamily="34" charset="0"/>
            </a:endParaRPr>
          </a:p>
          <a:p>
            <a:pPr marL="0" indent="0">
              <a:buNone/>
            </a:pPr>
            <a:r>
              <a:rPr lang="en-US" sz="2400" b="1" i="1" dirty="0">
                <a:solidFill>
                  <a:schemeClr val="accent5">
                    <a:lumMod val="75000"/>
                  </a:schemeClr>
                </a:solidFill>
              </a:rPr>
              <a:t>What is Presence – ICF and Somatic definition</a:t>
            </a:r>
          </a:p>
          <a:p>
            <a:pPr marL="0" indent="0">
              <a:buNone/>
            </a:pPr>
            <a:r>
              <a:rPr lang="en-US" sz="2400" b="1" i="1" dirty="0">
                <a:solidFill>
                  <a:schemeClr val="accent5">
                    <a:lumMod val="75000"/>
                  </a:schemeClr>
                </a:solidFill>
              </a:rPr>
              <a:t>What is </a:t>
            </a:r>
            <a:r>
              <a:rPr lang="en-US" sz="2400" b="1" i="1" dirty="0" err="1">
                <a:solidFill>
                  <a:schemeClr val="accent5">
                    <a:lumMod val="75000"/>
                  </a:schemeClr>
                </a:solidFill>
              </a:rPr>
              <a:t>Somatics</a:t>
            </a:r>
            <a:r>
              <a:rPr lang="en-US" sz="2400" b="1" i="1" dirty="0">
                <a:solidFill>
                  <a:schemeClr val="accent5">
                    <a:lumMod val="75000"/>
                  </a:schemeClr>
                </a:solidFill>
              </a:rPr>
              <a:t>?</a:t>
            </a:r>
          </a:p>
          <a:p>
            <a:pPr marL="0" indent="0">
              <a:buNone/>
            </a:pPr>
            <a:r>
              <a:rPr lang="en-US" sz="2400" b="1" i="1" dirty="0">
                <a:solidFill>
                  <a:schemeClr val="accent5">
                    <a:lumMod val="75000"/>
                  </a:schemeClr>
                </a:solidFill>
              </a:rPr>
              <a:t>What is Embodied Transformation?</a:t>
            </a:r>
          </a:p>
          <a:p>
            <a:pPr marL="0" indent="0">
              <a:buNone/>
            </a:pPr>
            <a:r>
              <a:rPr lang="en-US" sz="2400" b="1" i="1" dirty="0">
                <a:solidFill>
                  <a:schemeClr val="accent5">
                    <a:lumMod val="75000"/>
                  </a:schemeClr>
                </a:solidFill>
              </a:rPr>
              <a:t>Sensations/Extension/Connection</a:t>
            </a:r>
          </a:p>
          <a:p>
            <a:pPr marL="0" indent="0">
              <a:buNone/>
            </a:pPr>
            <a:r>
              <a:rPr lang="en-US" sz="2400" b="1" i="1" dirty="0">
                <a:solidFill>
                  <a:schemeClr val="accent5">
                    <a:lumMod val="75000"/>
                  </a:schemeClr>
                </a:solidFill>
              </a:rPr>
              <a:t>Listening from the mind</a:t>
            </a:r>
          </a:p>
          <a:p>
            <a:pPr marL="0" indent="0">
              <a:buNone/>
            </a:pPr>
            <a:r>
              <a:rPr lang="en-US" sz="2400" b="1" i="1" dirty="0">
                <a:solidFill>
                  <a:schemeClr val="accent5">
                    <a:lumMod val="75000"/>
                  </a:schemeClr>
                </a:solidFill>
              </a:rPr>
              <a:t>Listening from the body</a:t>
            </a:r>
          </a:p>
          <a:p>
            <a:pPr marL="0" indent="0">
              <a:buNone/>
            </a:pPr>
            <a:r>
              <a:rPr lang="en-US" sz="2400" b="1" i="1" dirty="0">
                <a:solidFill>
                  <a:schemeClr val="accent5">
                    <a:lumMod val="75000"/>
                  </a:schemeClr>
                </a:solidFill>
              </a:rPr>
              <a:t>Practice</a:t>
            </a:r>
          </a:p>
          <a:p>
            <a:pPr marL="0" indent="0">
              <a:buNone/>
            </a:pPr>
            <a:r>
              <a:rPr lang="en-US" sz="2400" b="1" i="1" dirty="0">
                <a:solidFill>
                  <a:schemeClr val="accent5">
                    <a:lumMod val="75000"/>
                  </a:schemeClr>
                </a:solidFill>
              </a:rPr>
              <a:t>What’s opening for you?</a:t>
            </a:r>
          </a:p>
          <a:p>
            <a:pPr marL="0" indent="0">
              <a:buNone/>
            </a:pPr>
            <a:endParaRPr lang="en-US" sz="2400" b="1" i="1" dirty="0">
              <a:solidFill>
                <a:schemeClr val="accent5">
                  <a:lumMod val="75000"/>
                </a:schemeClr>
              </a:solidFill>
            </a:endParaRPr>
          </a:p>
        </p:txBody>
      </p:sp>
      <p:sp>
        <p:nvSpPr>
          <p:cNvPr id="2" name="TextBox 1">
            <a:extLst>
              <a:ext uri="{FF2B5EF4-FFF2-40B4-BE49-F238E27FC236}">
                <a16:creationId xmlns:a16="http://schemas.microsoft.com/office/drawing/2014/main" id="{0BCDD750-F847-3944-8255-4A303A66A55F}"/>
              </a:ext>
            </a:extLst>
          </p:cNvPr>
          <p:cNvSpPr txBox="1"/>
          <p:nvPr/>
        </p:nvSpPr>
        <p:spPr>
          <a:xfrm>
            <a:off x="0" y="2464441"/>
            <a:ext cx="4875988" cy="2431435"/>
          </a:xfrm>
          <a:prstGeom prst="rect">
            <a:avLst/>
          </a:prstGeom>
          <a:noFill/>
        </p:spPr>
        <p:txBody>
          <a:bodyPr wrap="square" rtlCol="0">
            <a:spAutoFit/>
          </a:bodyPr>
          <a:lstStyle/>
          <a:p>
            <a:pPr algn="ctr"/>
            <a:r>
              <a:rPr lang="en-US" sz="4000" b="1" dirty="0">
                <a:solidFill>
                  <a:schemeClr val="bg1"/>
                </a:solidFill>
              </a:rPr>
              <a:t>TODAY WE WILL EXPLORE…</a:t>
            </a:r>
          </a:p>
          <a:p>
            <a:pPr algn="ctr"/>
            <a:endParaRPr lang="en-US" sz="4000" b="1" dirty="0">
              <a:solidFill>
                <a:schemeClr val="bg1"/>
              </a:solidFill>
            </a:endParaRPr>
          </a:p>
          <a:p>
            <a:endParaRPr lang="en-US" sz="3200" b="1" dirty="0">
              <a:solidFill>
                <a:schemeClr val="bg1"/>
              </a:solidFill>
            </a:endParaRPr>
          </a:p>
        </p:txBody>
      </p:sp>
      <p:sp>
        <p:nvSpPr>
          <p:cNvPr id="4" name="Footer Placeholder 3">
            <a:extLst>
              <a:ext uri="{FF2B5EF4-FFF2-40B4-BE49-F238E27FC236}">
                <a16:creationId xmlns:a16="http://schemas.microsoft.com/office/drawing/2014/main" id="{A0055498-1BE0-E803-C7A1-CC127A5E10E6}"/>
              </a:ext>
            </a:extLst>
          </p:cNvPr>
          <p:cNvSpPr>
            <a:spLocks noGrp="1"/>
          </p:cNvSpPr>
          <p:nvPr>
            <p:ph type="ftr" sz="quarter" idx="11"/>
          </p:nvPr>
        </p:nvSpPr>
        <p:spPr>
          <a:xfrm>
            <a:off x="8320092" y="6207825"/>
            <a:ext cx="3402723" cy="457309"/>
          </a:xfrm>
        </p:spPr>
        <p:txBody>
          <a:bodyPr/>
          <a:lstStyle/>
          <a:p>
            <a:r>
              <a:rPr lang="en-US" dirty="0"/>
              <a:t>Copyright 2023 - Merle McKinley, MCC, MSC, ESIA</a:t>
            </a:r>
          </a:p>
        </p:txBody>
      </p:sp>
    </p:spTree>
    <p:extLst>
      <p:ext uri="{BB962C8B-B14F-4D97-AF65-F5344CB8AC3E}">
        <p14:creationId xmlns:p14="http://schemas.microsoft.com/office/powerpoint/2010/main" val="3646792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5686425" y="801865"/>
            <a:ext cx="6082110" cy="5758955"/>
          </a:xfrm>
        </p:spPr>
        <p:txBody>
          <a:bodyPr anchor="ctr">
            <a:normAutofit fontScale="92500" lnSpcReduction="20000"/>
          </a:bodyPr>
          <a:lstStyle/>
          <a:p>
            <a:pPr marL="0" indent="0" algn="ctr">
              <a:buNone/>
            </a:pPr>
            <a:r>
              <a:rPr lang="en-US" sz="2400" b="1" dirty="0">
                <a:solidFill>
                  <a:srgbClr val="002060"/>
                </a:solidFill>
                <a:latin typeface="Arial" panose="020B0604020202020204" pitchFamily="34" charset="0"/>
                <a:cs typeface="Arial" panose="020B0604020202020204" pitchFamily="34" charset="0"/>
              </a:rPr>
              <a:t>As defined by the ICF</a:t>
            </a:r>
          </a:p>
          <a:p>
            <a:pPr marL="0" indent="0" algn="ctr">
              <a:buNone/>
            </a:pPr>
            <a:endParaRPr lang="en-US" sz="2400" b="1" dirty="0">
              <a:solidFill>
                <a:srgbClr val="002060"/>
              </a:solidFill>
              <a:latin typeface="Arial" panose="020B0604020202020204" pitchFamily="34" charset="0"/>
              <a:cs typeface="Arial" panose="020B0604020202020204" pitchFamily="34" charset="0"/>
            </a:endParaRPr>
          </a:p>
          <a:p>
            <a:pPr marL="0" indent="0">
              <a:buNone/>
            </a:pPr>
            <a:r>
              <a:rPr lang="en-US" sz="2400" b="1" dirty="0">
                <a:solidFill>
                  <a:srgbClr val="002060"/>
                </a:solidFill>
                <a:latin typeface="Arial" panose="020B0604020202020204" pitchFamily="34" charset="0"/>
                <a:cs typeface="Arial" panose="020B0604020202020204" pitchFamily="34" charset="0"/>
              </a:rPr>
              <a:t>The coach is fully conscious &amp; present with the client, employing a style that is open, flexible, grounded &amp; confident. (5 markers)</a:t>
            </a:r>
          </a:p>
          <a:p>
            <a:pPr marL="0" indent="0">
              <a:buNone/>
            </a:pPr>
            <a:endParaRPr lang="en-US" sz="2400" b="1" dirty="0">
              <a:solidFill>
                <a:srgbClr val="002060"/>
              </a:solidFill>
              <a:latin typeface="Arial" panose="020B0604020202020204" pitchFamily="34" charset="0"/>
              <a:cs typeface="Arial" panose="020B0604020202020204" pitchFamily="34" charset="0"/>
            </a:endParaRPr>
          </a:p>
          <a:p>
            <a:r>
              <a:rPr lang="en-US" sz="2400" b="1" i="1" dirty="0">
                <a:solidFill>
                  <a:schemeClr val="accent5">
                    <a:lumMod val="75000"/>
                  </a:schemeClr>
                </a:solidFill>
              </a:rPr>
              <a:t>The coach acts in response to the who the client is and/or are moving the client towards what they want to accomplish in the session or engagement.</a:t>
            </a:r>
          </a:p>
          <a:p>
            <a:endParaRPr lang="en-US" sz="2400" b="1" i="1" dirty="0">
              <a:solidFill>
                <a:schemeClr val="accent5">
                  <a:lumMod val="75000"/>
                </a:schemeClr>
              </a:solidFill>
            </a:endParaRPr>
          </a:p>
          <a:p>
            <a:r>
              <a:rPr lang="en-US" sz="2400" b="1" i="1" dirty="0">
                <a:solidFill>
                  <a:schemeClr val="accent5">
                    <a:lumMod val="75000"/>
                  </a:schemeClr>
                </a:solidFill>
              </a:rPr>
              <a:t>The coach partners – to support the client to choose which as ask us to remain curious. (9/37)</a:t>
            </a:r>
          </a:p>
          <a:p>
            <a:endParaRPr lang="en-US" sz="2400" b="1" i="1" dirty="0">
              <a:solidFill>
                <a:schemeClr val="accent5">
                  <a:lumMod val="75000"/>
                </a:schemeClr>
              </a:solidFill>
            </a:endParaRPr>
          </a:p>
          <a:p>
            <a:r>
              <a:rPr lang="en-US" sz="2400" b="1" i="1" dirty="0">
                <a:solidFill>
                  <a:schemeClr val="accent5">
                    <a:lumMod val="75000"/>
                  </a:schemeClr>
                </a:solidFill>
              </a:rPr>
              <a:t>The coach allows for silence, pause or reflection.</a:t>
            </a:r>
          </a:p>
          <a:p>
            <a:pPr marL="0" indent="0">
              <a:buNone/>
            </a:pPr>
            <a:endParaRPr lang="en-US" sz="2400" b="1" i="1" dirty="0">
              <a:solidFill>
                <a:schemeClr val="accent5">
                  <a:lumMod val="75000"/>
                </a:schemeClr>
              </a:solidFill>
            </a:endParaRPr>
          </a:p>
          <a:p>
            <a:pPr marL="0" indent="0">
              <a:buNone/>
            </a:pPr>
            <a:r>
              <a:rPr lang="en-US" sz="2400" b="1" dirty="0">
                <a:solidFill>
                  <a:srgbClr val="002060"/>
                </a:solidFill>
                <a:latin typeface="Arial" panose="020B0604020202020204" pitchFamily="34" charset="0"/>
                <a:cs typeface="Arial" panose="020B0604020202020204" pitchFamily="34" charset="0"/>
              </a:rPr>
              <a:t>This competency goes to the “who” of the coach….the embodiment of the coach.</a:t>
            </a:r>
          </a:p>
        </p:txBody>
      </p:sp>
      <p:sp>
        <p:nvSpPr>
          <p:cNvPr id="2" name="TextBox 1">
            <a:extLst>
              <a:ext uri="{FF2B5EF4-FFF2-40B4-BE49-F238E27FC236}">
                <a16:creationId xmlns:a16="http://schemas.microsoft.com/office/drawing/2014/main" id="{0BCDD750-F847-3944-8255-4A303A66A55F}"/>
              </a:ext>
            </a:extLst>
          </p:cNvPr>
          <p:cNvSpPr txBox="1"/>
          <p:nvPr/>
        </p:nvSpPr>
        <p:spPr>
          <a:xfrm>
            <a:off x="93400" y="2521059"/>
            <a:ext cx="4342279" cy="1815882"/>
          </a:xfrm>
          <a:prstGeom prst="rect">
            <a:avLst/>
          </a:prstGeom>
          <a:noFill/>
        </p:spPr>
        <p:txBody>
          <a:bodyPr wrap="none" rtlCol="0">
            <a:spAutoFit/>
          </a:bodyPr>
          <a:lstStyle/>
          <a:p>
            <a:pPr algn="ctr"/>
            <a:r>
              <a:rPr lang="en-US" sz="4000" b="1" dirty="0">
                <a:solidFill>
                  <a:schemeClr val="bg1"/>
                </a:solidFill>
              </a:rPr>
              <a:t>CC #5:</a:t>
            </a:r>
          </a:p>
          <a:p>
            <a:pPr algn="ctr"/>
            <a:r>
              <a:rPr lang="en-US" sz="4000" b="1" dirty="0">
                <a:solidFill>
                  <a:schemeClr val="bg1"/>
                </a:solidFill>
              </a:rPr>
              <a:t>maintains presence</a:t>
            </a:r>
          </a:p>
          <a:p>
            <a:endParaRPr lang="en-US" sz="3200" b="1" dirty="0">
              <a:solidFill>
                <a:schemeClr val="bg1"/>
              </a:solidFill>
            </a:endParaRPr>
          </a:p>
        </p:txBody>
      </p:sp>
      <p:sp>
        <p:nvSpPr>
          <p:cNvPr id="4" name="Footer Placeholder 3">
            <a:extLst>
              <a:ext uri="{FF2B5EF4-FFF2-40B4-BE49-F238E27FC236}">
                <a16:creationId xmlns:a16="http://schemas.microsoft.com/office/drawing/2014/main" id="{E96C36E3-5619-FD94-56AA-0171FB081884}"/>
              </a:ext>
            </a:extLst>
          </p:cNvPr>
          <p:cNvSpPr>
            <a:spLocks noGrp="1"/>
          </p:cNvSpPr>
          <p:nvPr>
            <p:ph type="ftr" sz="quarter" idx="11"/>
          </p:nvPr>
        </p:nvSpPr>
        <p:spPr>
          <a:xfrm>
            <a:off x="7653736" y="6458903"/>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76437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Footer Placeholder 2">
            <a:extLst>
              <a:ext uri="{FF2B5EF4-FFF2-40B4-BE49-F238E27FC236}">
                <a16:creationId xmlns:a16="http://schemas.microsoft.com/office/drawing/2014/main" id="{4438BDA8-64BC-704F-A14D-AE5F39F19471}"/>
              </a:ext>
            </a:extLst>
          </p:cNvPr>
          <p:cNvSpPr>
            <a:spLocks noGrp="1"/>
          </p:cNvSpPr>
          <p:nvPr>
            <p:ph type="ftr" sz="quarter" idx="11"/>
          </p:nvPr>
        </p:nvSpPr>
        <p:spPr>
          <a:xfrm>
            <a:off x="8618483" y="6307785"/>
            <a:ext cx="3157817" cy="314067"/>
          </a:xfrm>
        </p:spPr>
        <p:txBody>
          <a:bodyPr vert="horz" lIns="91440" tIns="45720" rIns="91440" bIns="45720" rtlCol="0" anchor="ctr">
            <a:normAutofit/>
          </a:bodyPr>
          <a:lstStyle/>
          <a:p>
            <a:pPr algn="r">
              <a:spcAft>
                <a:spcPts val="600"/>
              </a:spcAft>
              <a:defRPr/>
            </a:pPr>
            <a:r>
              <a:rPr lang="en-US" sz="1100" kern="1200" dirty="0">
                <a:solidFill>
                  <a:srgbClr val="898989"/>
                </a:solidFill>
                <a:latin typeface="Calibri" panose="020F0502020204030204"/>
                <a:ea typeface="+mn-ea"/>
                <a:cs typeface="+mn-cs"/>
              </a:rPr>
              <a:t>Copyright 2023 - Merle McKinley, MCC, MSC, ESIA</a:t>
            </a:r>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151972" y="2728276"/>
            <a:ext cx="4805996" cy="1401448"/>
          </a:xfrm>
        </p:spPr>
        <p:txBody>
          <a:bodyPr vert="horz" lIns="91440" tIns="45720" rIns="91440" bIns="45720" rtlCol="0" anchor="t">
            <a:normAutofit fontScale="90000"/>
          </a:bodyPr>
          <a:lstStyle/>
          <a:p>
            <a:pPr algn="ctr"/>
            <a:r>
              <a:rPr lang="en-US" sz="4000" b="1" dirty="0">
                <a:solidFill>
                  <a:srgbClr val="002060"/>
                </a:solidFill>
                <a:latin typeface="+mn-lt"/>
              </a:rPr>
              <a:t>SOMATIC DEFINATION OF PRESENCE</a:t>
            </a:r>
            <a:br>
              <a:rPr lang="en-US" sz="4000" b="1" dirty="0"/>
            </a:br>
            <a:endParaRPr lang="en-US" sz="4000" b="1" dirty="0"/>
          </a:p>
        </p:txBody>
      </p:sp>
      <p:sp>
        <p:nvSpPr>
          <p:cNvPr id="5" name="TextBox 4">
            <a:extLst>
              <a:ext uri="{FF2B5EF4-FFF2-40B4-BE49-F238E27FC236}">
                <a16:creationId xmlns:a16="http://schemas.microsoft.com/office/drawing/2014/main" id="{79776734-7C1A-2545-BC84-273737EAEC38}"/>
              </a:ext>
            </a:extLst>
          </p:cNvPr>
          <p:cNvSpPr txBox="1"/>
          <p:nvPr/>
        </p:nvSpPr>
        <p:spPr>
          <a:xfrm>
            <a:off x="6271264" y="128840"/>
            <a:ext cx="5584691" cy="7140416"/>
          </a:xfrm>
          <a:prstGeom prst="rect">
            <a:avLst/>
          </a:prstGeom>
          <a:noFill/>
        </p:spPr>
        <p:txBody>
          <a:bodyPr wrap="square" rtlCol="0">
            <a:spAutoFit/>
          </a:bodyPr>
          <a:lstStyle/>
          <a:p>
            <a:pPr algn="ctr"/>
            <a:endParaRPr lang="en-US" dirty="0"/>
          </a:p>
          <a:p>
            <a:pPr marL="285750" indent="-285750">
              <a:buFont typeface="Arial" panose="020B0604020202020204" pitchFamily="34" charset="0"/>
              <a:buChar char="•"/>
            </a:pPr>
            <a:r>
              <a:rPr lang="en-US" sz="2400" b="1" dirty="0">
                <a:solidFill>
                  <a:srgbClr val="002060"/>
                </a:solidFill>
              </a:rPr>
              <a:t>The ability to stay with sensations in our bodies longer.</a:t>
            </a:r>
          </a:p>
          <a:p>
            <a:pPr marL="285750" indent="-285750">
              <a:buFont typeface="Arial" panose="020B0604020202020204" pitchFamily="34" charset="0"/>
              <a:buChar char="•"/>
            </a:pPr>
            <a:r>
              <a:rPr lang="en-US" sz="2400" b="1" dirty="0">
                <a:solidFill>
                  <a:srgbClr val="002060"/>
                </a:solidFill>
              </a:rPr>
              <a:t>Inhabit more of our bodies – feel those part of our soma that historically we have turned away from.</a:t>
            </a:r>
          </a:p>
          <a:p>
            <a:pPr lvl="1"/>
            <a:endParaRPr lang="en-US" sz="2000" b="1" dirty="0">
              <a:solidFill>
                <a:schemeClr val="accent5">
                  <a:lumMod val="75000"/>
                </a:schemeClr>
              </a:solidFill>
            </a:endParaRPr>
          </a:p>
          <a:p>
            <a:pPr marL="800100" lvl="1" indent="-342900">
              <a:buFont typeface="Arial" panose="020B0604020202020204" pitchFamily="34" charset="0"/>
              <a:buChar char="•"/>
            </a:pPr>
            <a:r>
              <a:rPr lang="en-US" sz="2200" b="1" dirty="0">
                <a:solidFill>
                  <a:schemeClr val="accent5">
                    <a:lumMod val="75000"/>
                  </a:schemeClr>
                </a:solidFill>
              </a:rPr>
              <a:t>Maintain a steady &amp; even connection with the client throughout the session - not moving away or towards = over-reaching or reacting.</a:t>
            </a:r>
          </a:p>
          <a:p>
            <a:pPr lvl="1"/>
            <a:endParaRPr lang="en-US" sz="2200" b="1" dirty="0">
              <a:solidFill>
                <a:schemeClr val="accent5">
                  <a:lumMod val="75000"/>
                </a:schemeClr>
              </a:solidFill>
            </a:endParaRPr>
          </a:p>
          <a:p>
            <a:pPr marL="800100" lvl="1" indent="-342900">
              <a:buFont typeface="Arial" panose="020B0604020202020204" pitchFamily="34" charset="0"/>
              <a:buChar char="•"/>
            </a:pPr>
            <a:r>
              <a:rPr lang="en-US" sz="2200" b="1" dirty="0">
                <a:solidFill>
                  <a:schemeClr val="accent5">
                    <a:lumMod val="75000"/>
                  </a:schemeClr>
                </a:solidFill>
              </a:rPr>
              <a:t>Feeling &amp; staying with the sensations of our own body/emotions when working with strong emotions of our clients. </a:t>
            </a:r>
          </a:p>
          <a:p>
            <a:pPr lvl="1"/>
            <a:endParaRPr lang="en-US" sz="2200" b="1" dirty="0">
              <a:solidFill>
                <a:schemeClr val="accent5">
                  <a:lumMod val="75000"/>
                </a:schemeClr>
              </a:solidFill>
            </a:endParaRPr>
          </a:p>
          <a:p>
            <a:pPr marL="800100" lvl="1" indent="-342900">
              <a:buFont typeface="Arial" panose="020B0604020202020204" pitchFamily="34" charset="0"/>
              <a:buChar char="•"/>
            </a:pPr>
            <a:r>
              <a:rPr lang="en-US" sz="2200" b="1" dirty="0">
                <a:solidFill>
                  <a:schemeClr val="accent5">
                    <a:lumMod val="75000"/>
                  </a:schemeClr>
                </a:solidFill>
              </a:rPr>
              <a:t>Comfortable with not knowing.</a:t>
            </a:r>
          </a:p>
          <a:p>
            <a:pPr lvl="1"/>
            <a:br>
              <a:rPr lang="en-US" sz="2200" b="1" dirty="0">
                <a:solidFill>
                  <a:schemeClr val="accent5">
                    <a:lumMod val="75000"/>
                  </a:schemeClr>
                </a:solidFill>
              </a:rPr>
            </a:br>
            <a:endParaRPr lang="en-US" sz="2200" b="1" dirty="0">
              <a:solidFill>
                <a:schemeClr val="accent5">
                  <a:lumMod val="75000"/>
                </a:schemeClr>
              </a:solidFill>
            </a:endParaRPr>
          </a:p>
          <a:p>
            <a:endParaRPr lang="en-US" sz="3600" dirty="0"/>
          </a:p>
        </p:txBody>
      </p:sp>
    </p:spTree>
    <p:extLst>
      <p:ext uri="{BB962C8B-B14F-4D97-AF65-F5344CB8AC3E}">
        <p14:creationId xmlns:p14="http://schemas.microsoft.com/office/powerpoint/2010/main" val="153193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5686425" y="801865"/>
            <a:ext cx="6082110" cy="5756589"/>
          </a:xfrm>
        </p:spPr>
        <p:txBody>
          <a:bodyPr anchor="ctr">
            <a:normAutofit fontScale="77500" lnSpcReduction="20000"/>
          </a:bodyPr>
          <a:lstStyle/>
          <a:p>
            <a:pPr marL="342900" indent="-342900"/>
            <a:r>
              <a:rPr lang="en-US" dirty="0" err="1"/>
              <a:t>Somatics</a:t>
            </a:r>
            <a:r>
              <a:rPr lang="en-US" dirty="0"/>
              <a:t> is:</a:t>
            </a:r>
          </a:p>
          <a:p>
            <a:pPr marL="0" indent="0">
              <a:buNone/>
            </a:pPr>
            <a:r>
              <a:rPr lang="en-US" dirty="0"/>
              <a:t> </a:t>
            </a:r>
          </a:p>
          <a:p>
            <a:pPr marL="800100" lvl="1" indent="-342900"/>
            <a:r>
              <a:rPr lang="en-US" dirty="0"/>
              <a:t>a holistic methodology for embodied change </a:t>
            </a:r>
          </a:p>
          <a:p>
            <a:pPr marL="800100" lvl="1" indent="-342900"/>
            <a:r>
              <a:rPr lang="en-US" dirty="0"/>
              <a:t>works through the mind/body to transform conscious and unconscious habits </a:t>
            </a:r>
          </a:p>
          <a:p>
            <a:pPr marL="800100" lvl="1" indent="-342900"/>
            <a:r>
              <a:rPr lang="en-US" dirty="0"/>
              <a:t>to shift from reaction to choice</a:t>
            </a:r>
          </a:p>
          <a:p>
            <a:pPr marL="800100" lvl="1" indent="-342900"/>
            <a:r>
              <a:rPr lang="en-US" dirty="0"/>
              <a:t>develop embodied skills and states that hold up under pressure.  </a:t>
            </a:r>
          </a:p>
          <a:p>
            <a:pPr marL="457200" lvl="1" indent="0">
              <a:buNone/>
            </a:pPr>
            <a:endParaRPr lang="en-US" dirty="0"/>
          </a:p>
          <a:p>
            <a:pPr marL="342900" lvl="1" indent="-342900">
              <a:spcBef>
                <a:spcPts val="1000"/>
              </a:spcBef>
            </a:pPr>
            <a:r>
              <a:rPr lang="en-US" sz="2800" dirty="0"/>
              <a:t>It includes:</a:t>
            </a:r>
          </a:p>
          <a:p>
            <a:pPr marL="800100" lvl="1" indent="-342900"/>
            <a:endParaRPr lang="en-US" sz="2200" dirty="0"/>
          </a:p>
          <a:p>
            <a:pPr marL="800100" lvl="1" indent="-342900"/>
            <a:r>
              <a:rPr lang="en-US" dirty="0"/>
              <a:t>Somatic Awareness</a:t>
            </a:r>
          </a:p>
          <a:p>
            <a:pPr marL="800100" lvl="1" indent="-342900"/>
            <a:r>
              <a:rPr lang="en-US" dirty="0"/>
              <a:t>Somatic Practice</a:t>
            </a:r>
          </a:p>
          <a:p>
            <a:pPr marL="800100" lvl="1" indent="-342900"/>
            <a:r>
              <a:rPr lang="en-US" dirty="0"/>
              <a:t>Somatic Opening</a:t>
            </a:r>
          </a:p>
          <a:p>
            <a:pPr marL="800100" lvl="1" indent="-342900"/>
            <a:r>
              <a:rPr lang="en-US" altLang="en-US" dirty="0"/>
              <a:t>An analysis of Social Conditions</a:t>
            </a:r>
          </a:p>
          <a:p>
            <a:pPr marL="457200" lvl="1" indent="0">
              <a:buNone/>
            </a:pPr>
            <a:endParaRPr lang="en-US" altLang="en-US" dirty="0"/>
          </a:p>
          <a:p>
            <a:pPr marL="342900" indent="-342900"/>
            <a:r>
              <a:rPr lang="en-US" sz="2400" dirty="0" err="1"/>
              <a:t>Somatics</a:t>
            </a:r>
            <a:r>
              <a:rPr lang="en-US" sz="2400" dirty="0"/>
              <a:t> can be used with individuals, teams, organizations and communities.</a:t>
            </a:r>
          </a:p>
          <a:p>
            <a:pPr marL="0" indent="0">
              <a:buNone/>
            </a:pPr>
            <a:endParaRPr lang="en-US" sz="2400" dirty="0"/>
          </a:p>
          <a:p>
            <a:pPr marL="342900" indent="-342900"/>
            <a:r>
              <a:rPr lang="en-US" altLang="en-US" sz="2400" dirty="0"/>
              <a:t>Definition of </a:t>
            </a:r>
            <a:r>
              <a:rPr lang="en-US" altLang="en-US" sz="2400" dirty="0" err="1"/>
              <a:t>Somatics</a:t>
            </a:r>
            <a:r>
              <a:rPr lang="en-US" altLang="en-US" sz="2400" dirty="0"/>
              <a:t>: The living organism in it</a:t>
            </a:r>
            <a:r>
              <a:rPr lang="en-US" altLang="ja-JP" sz="2400" dirty="0"/>
              <a:t>s wholeness.  C</a:t>
            </a:r>
            <a:r>
              <a:rPr lang="en-US" altLang="en-US" sz="2400" dirty="0"/>
              <a:t>oined by Thomas Hanna,1972.</a:t>
            </a:r>
            <a:endParaRPr lang="en-US" altLang="ja-JP" sz="2400" dirty="0"/>
          </a:p>
          <a:p>
            <a:pPr marL="0" indent="0">
              <a:buNone/>
            </a:pPr>
            <a:endParaRPr lang="en-US" sz="2400" b="1" i="1" dirty="0">
              <a:solidFill>
                <a:schemeClr val="accent5">
                  <a:lumMod val="75000"/>
                </a:schemeClr>
              </a:solidFill>
            </a:endParaRPr>
          </a:p>
        </p:txBody>
      </p:sp>
      <p:sp>
        <p:nvSpPr>
          <p:cNvPr id="2" name="TextBox 1">
            <a:extLst>
              <a:ext uri="{FF2B5EF4-FFF2-40B4-BE49-F238E27FC236}">
                <a16:creationId xmlns:a16="http://schemas.microsoft.com/office/drawing/2014/main" id="{0BCDD750-F847-3944-8255-4A303A66A55F}"/>
              </a:ext>
            </a:extLst>
          </p:cNvPr>
          <p:cNvSpPr txBox="1"/>
          <p:nvPr/>
        </p:nvSpPr>
        <p:spPr>
          <a:xfrm>
            <a:off x="890597" y="2521059"/>
            <a:ext cx="2747868" cy="1815882"/>
          </a:xfrm>
          <a:prstGeom prst="rect">
            <a:avLst/>
          </a:prstGeom>
          <a:noFill/>
        </p:spPr>
        <p:txBody>
          <a:bodyPr wrap="none" rtlCol="0">
            <a:spAutoFit/>
          </a:bodyPr>
          <a:lstStyle/>
          <a:p>
            <a:pPr algn="ctr"/>
            <a:r>
              <a:rPr lang="en-US" sz="4000" b="1" dirty="0">
                <a:solidFill>
                  <a:schemeClr val="bg1"/>
                </a:solidFill>
              </a:rPr>
              <a:t>WHAT IS </a:t>
            </a:r>
          </a:p>
          <a:p>
            <a:pPr algn="ctr"/>
            <a:r>
              <a:rPr lang="en-US" sz="4000" b="1" dirty="0">
                <a:solidFill>
                  <a:schemeClr val="bg1"/>
                </a:solidFill>
              </a:rPr>
              <a:t>SOMATICS? </a:t>
            </a:r>
          </a:p>
          <a:p>
            <a:endParaRPr lang="en-US" sz="3200" b="1" dirty="0">
              <a:solidFill>
                <a:schemeClr val="bg1"/>
              </a:solidFill>
            </a:endParaRPr>
          </a:p>
        </p:txBody>
      </p:sp>
      <p:sp>
        <p:nvSpPr>
          <p:cNvPr id="4" name="Footer Placeholder 3">
            <a:extLst>
              <a:ext uri="{FF2B5EF4-FFF2-40B4-BE49-F238E27FC236}">
                <a16:creationId xmlns:a16="http://schemas.microsoft.com/office/drawing/2014/main" id="{36827CA3-1B76-EDC2-7D41-774EA6169C26}"/>
              </a:ext>
            </a:extLst>
          </p:cNvPr>
          <p:cNvSpPr>
            <a:spLocks noGrp="1"/>
          </p:cNvSpPr>
          <p:nvPr>
            <p:ph type="ftr" sz="quarter" idx="11"/>
          </p:nvPr>
        </p:nvSpPr>
        <p:spPr>
          <a:xfrm>
            <a:off x="7653735" y="6375891"/>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723461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130951" y="1944016"/>
            <a:ext cx="4805996" cy="1401448"/>
          </a:xfrm>
        </p:spPr>
        <p:txBody>
          <a:bodyPr vert="horz" lIns="91440" tIns="45720" rIns="91440" bIns="45720" rtlCol="0" anchor="t">
            <a:normAutofit fontScale="90000"/>
          </a:bodyPr>
          <a:lstStyle/>
          <a:p>
            <a:pPr algn="ctr"/>
            <a:br>
              <a:rPr lang="en-US" sz="1400" b="1" i="1" dirty="0">
                <a:solidFill>
                  <a:srgbClr val="000000"/>
                </a:solidFill>
              </a:rPr>
            </a:br>
            <a:br>
              <a:rPr lang="en-US" sz="1400" b="1" i="1" dirty="0">
                <a:solidFill>
                  <a:srgbClr val="000000"/>
                </a:solidFill>
              </a:rPr>
            </a:br>
            <a:br>
              <a:rPr lang="en-US" sz="1400" dirty="0">
                <a:solidFill>
                  <a:srgbClr val="000000"/>
                </a:solidFill>
              </a:rPr>
            </a:br>
            <a:r>
              <a:rPr lang="en-US" b="1" dirty="0">
                <a:solidFill>
                  <a:srgbClr val="002060"/>
                </a:solidFill>
                <a:latin typeface="+mn-lt"/>
              </a:rPr>
              <a:t>WHAT IS EMBODIED TRANSFORMATION?</a:t>
            </a:r>
            <a:br>
              <a:rPr lang="en-US" b="1" dirty="0">
                <a:solidFill>
                  <a:srgbClr val="002060"/>
                </a:solidFill>
                <a:latin typeface="+mn-lt"/>
              </a:rPr>
            </a:br>
            <a:endParaRPr lang="en-US" dirty="0">
              <a:solidFill>
                <a:srgbClr val="002060"/>
              </a:solidFill>
              <a:latin typeface="+mn-lt"/>
            </a:endParaRPr>
          </a:p>
        </p:txBody>
      </p:sp>
      <p:sp>
        <p:nvSpPr>
          <p:cNvPr id="5" name="TextBox 4">
            <a:extLst>
              <a:ext uri="{FF2B5EF4-FFF2-40B4-BE49-F238E27FC236}">
                <a16:creationId xmlns:a16="http://schemas.microsoft.com/office/drawing/2014/main" id="{79776734-7C1A-2545-BC84-273737EAEC38}"/>
              </a:ext>
            </a:extLst>
          </p:cNvPr>
          <p:cNvSpPr txBox="1"/>
          <p:nvPr/>
        </p:nvSpPr>
        <p:spPr>
          <a:xfrm>
            <a:off x="6271264" y="1221805"/>
            <a:ext cx="5584691" cy="4247317"/>
          </a:xfrm>
          <a:prstGeom prst="rect">
            <a:avLst/>
          </a:prstGeom>
          <a:noFill/>
        </p:spPr>
        <p:txBody>
          <a:bodyPr wrap="square" rtlCol="0">
            <a:spAutoFit/>
          </a:bodyPr>
          <a:lstStyle/>
          <a:p>
            <a:pPr algn="ctr"/>
            <a:endParaRPr lang="en-US" dirty="0"/>
          </a:p>
          <a:p>
            <a:pPr algn="ctr"/>
            <a:r>
              <a:rPr lang="en-US" sz="3600" b="1" dirty="0">
                <a:solidFill>
                  <a:schemeClr val="accent5">
                    <a:lumMod val="75000"/>
                  </a:schemeClr>
                </a:solidFill>
              </a:rPr>
              <a:t>We know we have transformed </a:t>
            </a:r>
            <a:br>
              <a:rPr lang="en-US" sz="3600" b="1" dirty="0">
                <a:solidFill>
                  <a:schemeClr val="accent5">
                    <a:lumMod val="75000"/>
                  </a:schemeClr>
                </a:solidFill>
              </a:rPr>
            </a:br>
            <a:r>
              <a:rPr lang="en-US" sz="3600" b="1" dirty="0">
                <a:solidFill>
                  <a:schemeClr val="accent5">
                    <a:lumMod val="75000"/>
                  </a:schemeClr>
                </a:solidFill>
              </a:rPr>
              <a:t>when our actions align </a:t>
            </a:r>
            <a:br>
              <a:rPr lang="en-US" sz="3600" b="1" dirty="0">
                <a:solidFill>
                  <a:schemeClr val="accent5">
                    <a:lumMod val="75000"/>
                  </a:schemeClr>
                </a:solidFill>
              </a:rPr>
            </a:br>
            <a:r>
              <a:rPr lang="en-US" sz="3600" b="1" dirty="0">
                <a:solidFill>
                  <a:schemeClr val="accent5">
                    <a:lumMod val="75000"/>
                  </a:schemeClr>
                </a:solidFill>
              </a:rPr>
              <a:t>with our vision and values, </a:t>
            </a:r>
            <a:br>
              <a:rPr lang="en-US" sz="3600" b="1" dirty="0">
                <a:solidFill>
                  <a:schemeClr val="accent5">
                    <a:lumMod val="75000"/>
                  </a:schemeClr>
                </a:solidFill>
              </a:rPr>
            </a:br>
            <a:r>
              <a:rPr lang="en-US" sz="3600" b="1" dirty="0">
                <a:solidFill>
                  <a:schemeClr val="accent5">
                    <a:lumMod val="75000"/>
                  </a:schemeClr>
                </a:solidFill>
              </a:rPr>
              <a:t>even under the same old pressures.</a:t>
            </a:r>
          </a:p>
          <a:p>
            <a:endParaRPr lang="en-US" sz="3600" dirty="0"/>
          </a:p>
        </p:txBody>
      </p:sp>
      <p:sp>
        <p:nvSpPr>
          <p:cNvPr id="3" name="Footer Placeholder 2">
            <a:extLst>
              <a:ext uri="{FF2B5EF4-FFF2-40B4-BE49-F238E27FC236}">
                <a16:creationId xmlns:a16="http://schemas.microsoft.com/office/drawing/2014/main" id="{8DB9C720-545E-8259-B7C3-FA8A74191155}"/>
              </a:ext>
            </a:extLst>
          </p:cNvPr>
          <p:cNvSpPr>
            <a:spLocks noGrp="1"/>
          </p:cNvSpPr>
          <p:nvPr>
            <p:ph type="ftr" sz="quarter" idx="11"/>
          </p:nvPr>
        </p:nvSpPr>
        <p:spPr>
          <a:xfrm>
            <a:off x="7843344" y="6315051"/>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406051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C338E90-117D-6549-BEB7-C315E8521254}"/>
              </a:ext>
            </a:extLst>
          </p:cNvPr>
          <p:cNvSpPr>
            <a:spLocks noGrp="1"/>
          </p:cNvSpPr>
          <p:nvPr>
            <p:ph type="title"/>
          </p:nvPr>
        </p:nvSpPr>
        <p:spPr>
          <a:xfrm>
            <a:off x="130951" y="1944016"/>
            <a:ext cx="4805996" cy="2070936"/>
          </a:xfrm>
        </p:spPr>
        <p:txBody>
          <a:bodyPr vert="horz" lIns="91440" tIns="45720" rIns="91440" bIns="45720" rtlCol="0" anchor="t">
            <a:normAutofit/>
          </a:bodyPr>
          <a:lstStyle/>
          <a:p>
            <a:pPr algn="ctr"/>
            <a:br>
              <a:rPr lang="en-US" sz="1400" b="1" i="1" dirty="0">
                <a:solidFill>
                  <a:srgbClr val="000000"/>
                </a:solidFill>
              </a:rPr>
            </a:br>
            <a:br>
              <a:rPr lang="en-US" sz="1400" b="1" i="1" dirty="0">
                <a:solidFill>
                  <a:srgbClr val="000000"/>
                </a:solidFill>
              </a:rPr>
            </a:br>
            <a:br>
              <a:rPr lang="en-US" sz="1400" dirty="0">
                <a:solidFill>
                  <a:srgbClr val="000000"/>
                </a:solidFill>
              </a:rPr>
            </a:br>
            <a:r>
              <a:rPr lang="en-US" b="1" dirty="0">
                <a:solidFill>
                  <a:srgbClr val="002060"/>
                </a:solidFill>
                <a:latin typeface="+mn-lt"/>
              </a:rPr>
              <a:t>LAB #1</a:t>
            </a:r>
            <a:endParaRPr lang="en-US" dirty="0">
              <a:solidFill>
                <a:srgbClr val="002060"/>
              </a:solidFill>
              <a:latin typeface="+mn-lt"/>
            </a:endParaRPr>
          </a:p>
        </p:txBody>
      </p:sp>
      <p:sp>
        <p:nvSpPr>
          <p:cNvPr id="5" name="TextBox 4">
            <a:extLst>
              <a:ext uri="{FF2B5EF4-FFF2-40B4-BE49-F238E27FC236}">
                <a16:creationId xmlns:a16="http://schemas.microsoft.com/office/drawing/2014/main" id="{79776734-7C1A-2545-BC84-273737EAEC38}"/>
              </a:ext>
            </a:extLst>
          </p:cNvPr>
          <p:cNvSpPr txBox="1"/>
          <p:nvPr/>
        </p:nvSpPr>
        <p:spPr>
          <a:xfrm>
            <a:off x="6271264" y="1221805"/>
            <a:ext cx="5584691" cy="3108543"/>
          </a:xfrm>
          <a:prstGeom prst="rect">
            <a:avLst/>
          </a:prstGeom>
          <a:noFill/>
        </p:spPr>
        <p:txBody>
          <a:bodyPr wrap="square" rtlCol="0">
            <a:spAutoFit/>
          </a:bodyPr>
          <a:lstStyle/>
          <a:p>
            <a:pPr algn="ctr"/>
            <a:r>
              <a:rPr lang="en-US" sz="2800" b="1" dirty="0">
                <a:solidFill>
                  <a:schemeClr val="accent5">
                    <a:lumMod val="75000"/>
                  </a:schemeClr>
                </a:solidFill>
              </a:rPr>
              <a:t>You can do this brief exercise </a:t>
            </a:r>
          </a:p>
          <a:p>
            <a:pPr algn="ctr"/>
            <a:r>
              <a:rPr lang="en-US" sz="2800" b="1" dirty="0">
                <a:solidFill>
                  <a:schemeClr val="accent5">
                    <a:lumMod val="75000"/>
                  </a:schemeClr>
                </a:solidFill>
              </a:rPr>
              <a:t>with your eyes open or closed.</a:t>
            </a:r>
          </a:p>
          <a:p>
            <a:pPr algn="ctr"/>
            <a:endParaRPr lang="en-US" sz="2800" b="1" dirty="0">
              <a:solidFill>
                <a:schemeClr val="accent5">
                  <a:lumMod val="75000"/>
                </a:schemeClr>
              </a:solidFill>
            </a:endParaRPr>
          </a:p>
          <a:p>
            <a:pPr algn="ctr"/>
            <a:endParaRPr lang="en-US" sz="2800" b="1" dirty="0">
              <a:solidFill>
                <a:schemeClr val="accent5">
                  <a:lumMod val="75000"/>
                </a:schemeClr>
              </a:solidFill>
            </a:endParaRPr>
          </a:p>
          <a:p>
            <a:pPr algn="ctr"/>
            <a:r>
              <a:rPr lang="en-US" sz="2800" b="1" dirty="0">
                <a:solidFill>
                  <a:schemeClr val="accent5">
                    <a:lumMod val="75000"/>
                  </a:schemeClr>
                </a:solidFill>
              </a:rPr>
              <a:t>The purpose is to just notice what you notice – thoughts, emotions, your body.</a:t>
            </a:r>
          </a:p>
        </p:txBody>
      </p:sp>
      <p:sp>
        <p:nvSpPr>
          <p:cNvPr id="3" name="Footer Placeholder 2">
            <a:extLst>
              <a:ext uri="{FF2B5EF4-FFF2-40B4-BE49-F238E27FC236}">
                <a16:creationId xmlns:a16="http://schemas.microsoft.com/office/drawing/2014/main" id="{B82E0220-E9DF-4C4C-68FA-EED56E82512A}"/>
              </a:ext>
            </a:extLst>
          </p:cNvPr>
          <p:cNvSpPr>
            <a:spLocks noGrp="1"/>
          </p:cNvSpPr>
          <p:nvPr>
            <p:ph type="ftr" sz="quarter" idx="11"/>
          </p:nvPr>
        </p:nvSpPr>
        <p:spPr>
          <a:xfrm>
            <a:off x="7822324" y="6315051"/>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270354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6090574" y="801866"/>
            <a:ext cx="5306084" cy="4473793"/>
          </a:xfrm>
        </p:spPr>
        <p:txBody>
          <a:bodyPr anchor="ctr">
            <a:normAutofit/>
          </a:bodyPr>
          <a:lstStyle/>
          <a:p>
            <a:pPr marL="0" indent="0">
              <a:buNone/>
            </a:pPr>
            <a:r>
              <a:rPr lang="en-US" dirty="0"/>
              <a:t>          </a:t>
            </a:r>
            <a:endParaRPr lang="es-MX" sz="2400" dirty="0">
              <a:solidFill>
                <a:srgbClr val="000000"/>
              </a:solidFill>
            </a:endParaRPr>
          </a:p>
        </p:txBody>
      </p:sp>
      <p:sp>
        <p:nvSpPr>
          <p:cNvPr id="2" name="TextBox 1">
            <a:extLst>
              <a:ext uri="{FF2B5EF4-FFF2-40B4-BE49-F238E27FC236}">
                <a16:creationId xmlns:a16="http://schemas.microsoft.com/office/drawing/2014/main" id="{BE293A4E-BB01-584D-ABA5-04CE9345EF81}"/>
              </a:ext>
            </a:extLst>
          </p:cNvPr>
          <p:cNvSpPr txBox="1"/>
          <p:nvPr/>
        </p:nvSpPr>
        <p:spPr>
          <a:xfrm>
            <a:off x="5483170" y="366623"/>
            <a:ext cx="6238777" cy="7848302"/>
          </a:xfrm>
          <a:prstGeom prst="rect">
            <a:avLst/>
          </a:prstGeom>
          <a:noFill/>
        </p:spPr>
        <p:txBody>
          <a:bodyPr wrap="square" rtlCol="0">
            <a:spAutoFit/>
          </a:bodyPr>
          <a:lstStyle/>
          <a:p>
            <a:pPr marL="457200" indent="-457200">
              <a:buFont typeface="Arial" panose="020B0604020202020204" pitchFamily="34" charset="0"/>
              <a:buChar char="•"/>
            </a:pPr>
            <a:r>
              <a:rPr lang="en-US" sz="2400" b="1" dirty="0">
                <a:solidFill>
                  <a:schemeClr val="accent5">
                    <a:lumMod val="75000"/>
                  </a:schemeClr>
                </a:solidFill>
              </a:rPr>
              <a:t>Often feeling into and attending to our sensations is a new practice.</a:t>
            </a:r>
          </a:p>
          <a:p>
            <a:pPr marL="457200" indent="-457200">
              <a:buFont typeface="Arial" panose="020B0604020202020204" pitchFamily="34" charset="0"/>
              <a:buChar char="•"/>
            </a:pPr>
            <a:endParaRPr lang="en-US" sz="2400" b="1" dirty="0">
              <a:solidFill>
                <a:schemeClr val="accent5">
                  <a:lumMod val="75000"/>
                </a:schemeClr>
              </a:solidFill>
            </a:endParaRPr>
          </a:p>
          <a:p>
            <a:pPr marL="457200" indent="-457200">
              <a:buFont typeface="Arial" panose="020B0604020202020204" pitchFamily="34" charset="0"/>
              <a:buChar char="•"/>
            </a:pPr>
            <a:r>
              <a:rPr lang="en-US" sz="2400" b="1" dirty="0">
                <a:solidFill>
                  <a:schemeClr val="accent5">
                    <a:lumMod val="75000"/>
                  </a:schemeClr>
                </a:solidFill>
              </a:rPr>
              <a:t>Most of us have learned to live in our thinking or “outside of our own skin” to negotiate our lives. </a:t>
            </a:r>
          </a:p>
          <a:p>
            <a:pPr marL="457200" indent="-457200">
              <a:buFont typeface="Arial" panose="020B0604020202020204" pitchFamily="34" charset="0"/>
              <a:buChar char="•"/>
            </a:pPr>
            <a:endParaRPr lang="en-US" sz="2800" b="1" dirty="0">
              <a:solidFill>
                <a:schemeClr val="accent5">
                  <a:lumMod val="75000"/>
                </a:schemeClr>
              </a:solidFill>
            </a:endParaRPr>
          </a:p>
          <a:p>
            <a:pPr marL="457200" indent="-457200">
              <a:buFont typeface="Arial" panose="020B0604020202020204" pitchFamily="34" charset="0"/>
              <a:buChar char="•"/>
            </a:pPr>
            <a:r>
              <a:rPr lang="en-US" sz="2400" b="1" dirty="0">
                <a:solidFill>
                  <a:schemeClr val="accent5">
                    <a:lumMod val="75000"/>
                  </a:schemeClr>
                </a:solidFill>
              </a:rPr>
              <a:t>The process of re-embodying asks us to live inside ourself deeply, feeling our sensations and emotions, noticing our thoughts as well as the social and energetic forces that we are part of but that go beyond us.</a:t>
            </a:r>
          </a:p>
          <a:p>
            <a:pPr marL="457200" indent="-457200">
              <a:buFont typeface="Arial" panose="020B0604020202020204" pitchFamily="34" charset="0"/>
              <a:buChar char="•"/>
            </a:pPr>
            <a:endParaRPr lang="en-US" sz="2400" b="1" dirty="0">
              <a:solidFill>
                <a:schemeClr val="accent5">
                  <a:lumMod val="75000"/>
                </a:schemeClr>
              </a:solidFill>
            </a:endParaRPr>
          </a:p>
          <a:p>
            <a:pPr marL="457200" indent="-457200">
              <a:buFont typeface="Arial" panose="020B0604020202020204" pitchFamily="34" charset="0"/>
              <a:buChar char="•"/>
            </a:pPr>
            <a:r>
              <a:rPr lang="en-US" sz="2400" b="1" dirty="0">
                <a:solidFill>
                  <a:schemeClr val="accent5">
                    <a:lumMod val="75000"/>
                  </a:schemeClr>
                </a:solidFill>
              </a:rPr>
              <a:t>In </a:t>
            </a:r>
            <a:r>
              <a:rPr lang="en-US" sz="2400" b="1" dirty="0" err="1">
                <a:solidFill>
                  <a:schemeClr val="accent5">
                    <a:lumMod val="75000"/>
                  </a:schemeClr>
                </a:solidFill>
              </a:rPr>
              <a:t>somatics</a:t>
            </a:r>
            <a:r>
              <a:rPr lang="en-US" sz="2400" b="1" dirty="0">
                <a:solidFill>
                  <a:schemeClr val="accent5">
                    <a:lumMod val="75000"/>
                  </a:schemeClr>
                </a:solidFill>
              </a:rPr>
              <a:t>, we learn to be with sensations that we might otherwise turn away from.</a:t>
            </a:r>
          </a:p>
          <a:p>
            <a:pPr marL="457200" indent="-457200">
              <a:buFont typeface="Arial" panose="020B0604020202020204" pitchFamily="34" charset="0"/>
              <a:buChar char="•"/>
            </a:pPr>
            <a:endParaRPr lang="en-US" sz="2800" b="1" dirty="0">
              <a:solidFill>
                <a:schemeClr val="accent5">
                  <a:lumMod val="75000"/>
                </a:schemeClr>
              </a:solidFill>
            </a:endParaRP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p:txBody>
      </p:sp>
      <p:sp>
        <p:nvSpPr>
          <p:cNvPr id="5" name="Rectangle 4">
            <a:extLst>
              <a:ext uri="{FF2B5EF4-FFF2-40B4-BE49-F238E27FC236}">
                <a16:creationId xmlns:a16="http://schemas.microsoft.com/office/drawing/2014/main" id="{EA3644BF-5E22-364F-AE0B-AB26BFBBD8BC}"/>
              </a:ext>
            </a:extLst>
          </p:cNvPr>
          <p:cNvSpPr/>
          <p:nvPr/>
        </p:nvSpPr>
        <p:spPr>
          <a:xfrm>
            <a:off x="233108" y="2268392"/>
            <a:ext cx="4041619" cy="1323439"/>
          </a:xfrm>
          <a:prstGeom prst="rect">
            <a:avLst/>
          </a:prstGeom>
        </p:spPr>
        <p:txBody>
          <a:bodyPr wrap="none">
            <a:spAutoFit/>
          </a:bodyPr>
          <a:lstStyle/>
          <a:p>
            <a:pPr algn="ctr"/>
            <a:r>
              <a:rPr lang="en-US" sz="4000" b="1" dirty="0">
                <a:solidFill>
                  <a:schemeClr val="bg1"/>
                </a:solidFill>
              </a:rPr>
              <a:t>SENSATIONS AND </a:t>
            </a:r>
          </a:p>
          <a:p>
            <a:pPr algn="ctr"/>
            <a:r>
              <a:rPr lang="en-US" sz="4000" b="1" dirty="0">
                <a:solidFill>
                  <a:schemeClr val="bg1"/>
                </a:solidFill>
              </a:rPr>
              <a:t>BEING PRESENT</a:t>
            </a:r>
          </a:p>
        </p:txBody>
      </p:sp>
      <p:sp>
        <p:nvSpPr>
          <p:cNvPr id="4" name="Footer Placeholder 3">
            <a:extLst>
              <a:ext uri="{FF2B5EF4-FFF2-40B4-BE49-F238E27FC236}">
                <a16:creationId xmlns:a16="http://schemas.microsoft.com/office/drawing/2014/main" id="{C14C559F-E151-4901-798D-8D97BFA82456}"/>
              </a:ext>
            </a:extLst>
          </p:cNvPr>
          <p:cNvSpPr>
            <a:spLocks noGrp="1"/>
          </p:cNvSpPr>
          <p:nvPr>
            <p:ph type="ftr" sz="quarter" idx="11"/>
          </p:nvPr>
        </p:nvSpPr>
        <p:spPr>
          <a:xfrm>
            <a:off x="7738241" y="6308814"/>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244056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Marcador de contenido 2">
            <a:extLst>
              <a:ext uri="{FF2B5EF4-FFF2-40B4-BE49-F238E27FC236}">
                <a16:creationId xmlns:a16="http://schemas.microsoft.com/office/drawing/2014/main" id="{E3A16BFE-F170-4F6D-91F6-0B365F3EE1BB}"/>
              </a:ext>
            </a:extLst>
          </p:cNvPr>
          <p:cNvSpPr>
            <a:spLocks noGrp="1"/>
          </p:cNvSpPr>
          <p:nvPr>
            <p:ph idx="1"/>
          </p:nvPr>
        </p:nvSpPr>
        <p:spPr>
          <a:xfrm>
            <a:off x="6090574" y="801866"/>
            <a:ext cx="5306084" cy="4473793"/>
          </a:xfrm>
        </p:spPr>
        <p:txBody>
          <a:bodyPr anchor="ctr">
            <a:normAutofit/>
          </a:bodyPr>
          <a:lstStyle/>
          <a:p>
            <a:pPr marL="0" indent="0">
              <a:buNone/>
            </a:pPr>
            <a:r>
              <a:rPr lang="en-US" dirty="0"/>
              <a:t>          </a:t>
            </a:r>
            <a:endParaRPr lang="es-MX" sz="2400" dirty="0">
              <a:solidFill>
                <a:srgbClr val="000000"/>
              </a:solidFill>
            </a:endParaRPr>
          </a:p>
        </p:txBody>
      </p:sp>
      <p:sp>
        <p:nvSpPr>
          <p:cNvPr id="2" name="TextBox 1">
            <a:extLst>
              <a:ext uri="{FF2B5EF4-FFF2-40B4-BE49-F238E27FC236}">
                <a16:creationId xmlns:a16="http://schemas.microsoft.com/office/drawing/2014/main" id="{BE293A4E-BB01-584D-ABA5-04CE9345EF81}"/>
              </a:ext>
            </a:extLst>
          </p:cNvPr>
          <p:cNvSpPr txBox="1"/>
          <p:nvPr/>
        </p:nvSpPr>
        <p:spPr>
          <a:xfrm>
            <a:off x="5483170" y="366623"/>
            <a:ext cx="6238777" cy="6309420"/>
          </a:xfrm>
          <a:prstGeom prst="rect">
            <a:avLst/>
          </a:prstGeom>
          <a:noFill/>
        </p:spPr>
        <p:txBody>
          <a:bodyPr wrap="square" rtlCol="0">
            <a:spAutoFit/>
          </a:bodyPr>
          <a:lstStyle/>
          <a:p>
            <a:endParaRPr lang="en-US" sz="2800" dirty="0"/>
          </a:p>
          <a:p>
            <a:pPr marL="285750" indent="-285750">
              <a:buFont typeface="Arial" panose="020B0604020202020204" pitchFamily="34" charset="0"/>
              <a:buChar char="•"/>
            </a:pPr>
            <a:r>
              <a:rPr lang="en-US" sz="3200" b="1" dirty="0">
                <a:solidFill>
                  <a:schemeClr val="accent5">
                    <a:lumMod val="75000"/>
                  </a:schemeClr>
                </a:solidFill>
              </a:rPr>
              <a:t>Sensations are always happening and are happening in present time.</a:t>
            </a:r>
          </a:p>
          <a:p>
            <a:pPr marL="285750" indent="-285750">
              <a:buFont typeface="Arial" panose="020B0604020202020204" pitchFamily="34" charset="0"/>
              <a:buChar char="•"/>
            </a:pPr>
            <a:endParaRPr lang="en-US" sz="3200" b="1" dirty="0">
              <a:solidFill>
                <a:schemeClr val="accent5">
                  <a:lumMod val="75000"/>
                </a:schemeClr>
              </a:solidFill>
            </a:endParaRPr>
          </a:p>
          <a:p>
            <a:pPr marL="285750" indent="-285750">
              <a:buFont typeface="Arial" panose="020B0604020202020204" pitchFamily="34" charset="0"/>
              <a:buChar char="•"/>
            </a:pPr>
            <a:r>
              <a:rPr lang="en-US" sz="3200" b="1" dirty="0">
                <a:solidFill>
                  <a:schemeClr val="accent5">
                    <a:lumMod val="75000"/>
                  </a:schemeClr>
                </a:solidFill>
              </a:rPr>
              <a:t>The quickest way to become present is to feel your sensations.</a:t>
            </a:r>
          </a:p>
          <a:p>
            <a:pPr marL="285750" indent="-285750">
              <a:buFont typeface="Arial" panose="020B0604020202020204" pitchFamily="34" charset="0"/>
              <a:buChar char="•"/>
            </a:pPr>
            <a:endParaRPr lang="en-US" sz="3200" b="1" dirty="0">
              <a:solidFill>
                <a:schemeClr val="accent5">
                  <a:lumMod val="75000"/>
                </a:schemeClr>
              </a:solidFill>
            </a:endParaRPr>
          </a:p>
          <a:p>
            <a:pPr marL="285750" indent="-285750">
              <a:buFont typeface="Arial" panose="020B0604020202020204" pitchFamily="34" charset="0"/>
              <a:buChar char="•"/>
            </a:pPr>
            <a:r>
              <a:rPr lang="en-US" sz="3200" b="1" dirty="0">
                <a:solidFill>
                  <a:schemeClr val="accent5">
                    <a:lumMod val="75000"/>
                  </a:schemeClr>
                </a:solidFill>
              </a:rPr>
              <a:t>Feeling and being with your sensations helps you to practice being present and embodied.</a:t>
            </a:r>
          </a:p>
          <a:p>
            <a:pPr marL="285750" indent="-285750">
              <a:buFont typeface="Arial" panose="020B0604020202020204" pitchFamily="34" charset="0"/>
              <a:buChar char="•"/>
            </a:pPr>
            <a:endParaRPr lang="en-US" sz="2400" b="1" dirty="0">
              <a:solidFill>
                <a:schemeClr val="accent5">
                  <a:lumMod val="75000"/>
                </a:schemeClr>
              </a:solidFill>
            </a:endParaRPr>
          </a:p>
          <a:p>
            <a:pPr marL="285750" indent="-285750">
              <a:buFont typeface="Arial" panose="020B0604020202020204" pitchFamily="34" charset="0"/>
              <a:buChar char="•"/>
            </a:pPr>
            <a:endParaRPr lang="en-US" sz="3200" b="1" dirty="0">
              <a:solidFill>
                <a:schemeClr val="accent5">
                  <a:lumMod val="75000"/>
                </a:schemeClr>
              </a:solidFill>
            </a:endParaRPr>
          </a:p>
        </p:txBody>
      </p:sp>
      <p:sp>
        <p:nvSpPr>
          <p:cNvPr id="5" name="Rectangle 4">
            <a:extLst>
              <a:ext uri="{FF2B5EF4-FFF2-40B4-BE49-F238E27FC236}">
                <a16:creationId xmlns:a16="http://schemas.microsoft.com/office/drawing/2014/main" id="{EA3644BF-5E22-364F-AE0B-AB26BFBBD8BC}"/>
              </a:ext>
            </a:extLst>
          </p:cNvPr>
          <p:cNvSpPr/>
          <p:nvPr/>
        </p:nvSpPr>
        <p:spPr>
          <a:xfrm>
            <a:off x="233108" y="2268392"/>
            <a:ext cx="4041619" cy="1323439"/>
          </a:xfrm>
          <a:prstGeom prst="rect">
            <a:avLst/>
          </a:prstGeom>
        </p:spPr>
        <p:txBody>
          <a:bodyPr wrap="none">
            <a:spAutoFit/>
          </a:bodyPr>
          <a:lstStyle/>
          <a:p>
            <a:pPr algn="ctr"/>
            <a:r>
              <a:rPr lang="en-US" sz="4000" b="1" dirty="0">
                <a:solidFill>
                  <a:schemeClr val="bg1"/>
                </a:solidFill>
              </a:rPr>
              <a:t>SENSATIONS AND </a:t>
            </a:r>
          </a:p>
          <a:p>
            <a:pPr algn="ctr"/>
            <a:r>
              <a:rPr lang="en-US" sz="4000" b="1" dirty="0">
                <a:solidFill>
                  <a:schemeClr val="bg1"/>
                </a:solidFill>
              </a:rPr>
              <a:t>BEING PRESENT</a:t>
            </a:r>
          </a:p>
        </p:txBody>
      </p:sp>
      <p:sp>
        <p:nvSpPr>
          <p:cNvPr id="4" name="Footer Placeholder 3">
            <a:extLst>
              <a:ext uri="{FF2B5EF4-FFF2-40B4-BE49-F238E27FC236}">
                <a16:creationId xmlns:a16="http://schemas.microsoft.com/office/drawing/2014/main" id="{33DBAAFA-486D-B69F-1CCA-D729B959BCBC}"/>
              </a:ext>
            </a:extLst>
          </p:cNvPr>
          <p:cNvSpPr>
            <a:spLocks noGrp="1"/>
          </p:cNvSpPr>
          <p:nvPr>
            <p:ph type="ftr" sz="quarter" idx="11"/>
          </p:nvPr>
        </p:nvSpPr>
        <p:spPr>
          <a:xfrm>
            <a:off x="7780283" y="6308814"/>
            <a:ext cx="4114800" cy="365125"/>
          </a:xfrm>
        </p:spPr>
        <p:txBody>
          <a:bodyPr/>
          <a:lstStyle/>
          <a:p>
            <a:r>
              <a:rPr lang="en-US" dirty="0"/>
              <a:t>Copyright 2023 - Merle McKinley, MCC, MSC, ESIA</a:t>
            </a:r>
          </a:p>
        </p:txBody>
      </p:sp>
    </p:spTree>
    <p:extLst>
      <p:ext uri="{BB962C8B-B14F-4D97-AF65-F5344CB8AC3E}">
        <p14:creationId xmlns:p14="http://schemas.microsoft.com/office/powerpoint/2010/main" val="3412041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4312</TotalTime>
  <Words>990</Words>
  <Application>Microsoft Macintosh PowerPoint</Application>
  <PresentationFormat>Widescreen</PresentationFormat>
  <Paragraphs>144</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     Presented by  Merle McKinley,  MCC, MSC, ESIA   </vt:lpstr>
      <vt:lpstr>PowerPoint Presentation</vt:lpstr>
      <vt:lpstr>PowerPoint Presentation</vt:lpstr>
      <vt:lpstr>SOMATIC DEFINATION OF PRESENCE </vt:lpstr>
      <vt:lpstr>PowerPoint Presentation</vt:lpstr>
      <vt:lpstr>   WHAT IS EMBODIED TRANSFORMATION? </vt:lpstr>
      <vt:lpstr>   LAB #1</vt:lpstr>
      <vt:lpstr>PowerPoint Presentation</vt:lpstr>
      <vt:lpstr>PowerPoint Presentation</vt:lpstr>
      <vt:lpstr>PowerPoint Presentation</vt:lpstr>
      <vt:lpstr>PowerPoint Presentation</vt:lpstr>
      <vt:lpstr>PowerPoint Presentation</vt:lpstr>
      <vt:lpstr>HOW DO WE CONNECT WITH OUR CLIENTS: extending from our soma to our client’s soma</vt:lpstr>
      <vt:lpstr>LET’S PRACTICE!!</vt:lpstr>
      <vt:lpstr>   COPYRIGHT &amp;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EMBODYING PRESENCE</dc:title>
  <dc:creator>SOFIA CASAS SALAS</dc:creator>
  <cp:lastModifiedBy>Merle McKinley</cp:lastModifiedBy>
  <cp:revision>39</cp:revision>
  <cp:lastPrinted>2023-10-07T15:20:49Z</cp:lastPrinted>
  <dcterms:created xsi:type="dcterms:W3CDTF">2020-03-13T15:53:32Z</dcterms:created>
  <dcterms:modified xsi:type="dcterms:W3CDTF">2023-10-14T00:38:20Z</dcterms:modified>
</cp:coreProperties>
</file>